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Barlow Bold" panose="00000800000000000000" pitchFamily="2" charset="0"/>
      <p:bold r:id="rId18"/>
    </p:embeddedFont>
    <p:embeddedFont>
      <p:font typeface="Barlow Light" panose="00000400000000000000" pitchFamily="2" charset="0"/>
      <p:regular r:id="rId19"/>
    </p:embeddedFont>
    <p:embeddedFont>
      <p:font typeface="Montserrat" panose="00000500000000000000"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1453" autoAdjust="0"/>
  </p:normalViewPr>
  <p:slideViewPr>
    <p:cSldViewPr snapToGrid="0" snapToObjects="1">
      <p:cViewPr varScale="1">
        <p:scale>
          <a:sx n="48" d="100"/>
          <a:sy n="48" d="100"/>
        </p:scale>
        <p:origin x="9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3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666666"/>
                </a:solidFill>
                <a:latin typeface="Barlow Bold" pitchFamily="34" charset="0"/>
                <a:ea typeface="Barlow Bold" pitchFamily="34" charset="-122"/>
                <a:cs typeface="Barlow Bold" pitchFamily="34" charset="-120"/>
              </a:rPr>
              <a:t>Building an Intelligent Financial Reconciliation Agent</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Automating bank statement and ledger reconciliation with AI-powered precision using Google Cloud Platform and Gemini AI integration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9841" y="454343"/>
            <a:ext cx="7943731" cy="491966"/>
          </a:xfrm>
          <a:prstGeom prst="rect">
            <a:avLst/>
          </a:prstGeom>
          <a:noFill/>
          <a:ln/>
        </p:spPr>
        <p:txBody>
          <a:bodyPr wrap="none" lIns="0" tIns="0" rIns="0" bIns="0" rtlCol="0" anchor="t"/>
          <a:lstStyle/>
          <a:p>
            <a:pPr marL="0" indent="0" algn="l">
              <a:lnSpc>
                <a:spcPts val="3850"/>
              </a:lnSpc>
              <a:buNone/>
            </a:pPr>
            <a:r>
              <a:rPr lang="en-US" sz="3050" b="1" dirty="0">
                <a:solidFill>
                  <a:srgbClr val="666666"/>
                </a:solidFill>
                <a:latin typeface="Barlow Bold" pitchFamily="34" charset="0"/>
                <a:ea typeface="Barlow Bold" pitchFamily="34" charset="-122"/>
                <a:cs typeface="Barlow Bold" pitchFamily="34" charset="-120"/>
              </a:rPr>
              <a:t>Matching Algorithm: Multi-Strategy Approach</a:t>
            </a:r>
            <a:endParaRPr lang="en-US" sz="3050" dirty="0"/>
          </a:p>
        </p:txBody>
      </p:sp>
      <p:sp>
        <p:nvSpPr>
          <p:cNvPr id="3" name="Text 1"/>
          <p:cNvSpPr/>
          <p:nvPr/>
        </p:nvSpPr>
        <p:spPr>
          <a:xfrm>
            <a:off x="629841" y="1261229"/>
            <a:ext cx="13370719" cy="503873"/>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The reconciliation engine employs a sophisticated multi-tier matching strategy that progresses from exact matches to increasingly complex AI-powered matching techniques. This layered approach optimizes for both speed and accuracy, with simpler matches resolved quickly while complex cases receive deeper analysis.</a:t>
            </a:r>
            <a:endParaRPr lang="en-US" sz="1200" dirty="0"/>
          </a:p>
        </p:txBody>
      </p:sp>
      <p:pic>
        <p:nvPicPr>
          <p:cNvPr id="4" name="Image 0" descr="preencoded.png"/>
          <p:cNvPicPr>
            <a:picLocks noChangeAspect="1"/>
          </p:cNvPicPr>
          <p:nvPr/>
        </p:nvPicPr>
        <p:blipFill>
          <a:blip r:embed="rId3"/>
          <a:stretch>
            <a:fillRect/>
          </a:stretch>
        </p:blipFill>
        <p:spPr>
          <a:xfrm>
            <a:off x="629841" y="2178248"/>
            <a:ext cx="6606659" cy="1143000"/>
          </a:xfrm>
          <a:prstGeom prst="rect">
            <a:avLst/>
          </a:prstGeom>
        </p:spPr>
      </p:pic>
      <p:sp>
        <p:nvSpPr>
          <p:cNvPr id="5" name="Text 2"/>
          <p:cNvSpPr/>
          <p:nvPr/>
        </p:nvSpPr>
        <p:spPr>
          <a:xfrm>
            <a:off x="787241" y="2807970"/>
            <a:ext cx="2264569" cy="245983"/>
          </a:xfrm>
          <a:prstGeom prst="rect">
            <a:avLst/>
          </a:prstGeom>
          <a:noFill/>
          <a:ln/>
        </p:spPr>
        <p:txBody>
          <a:bodyPr wrap="none" lIns="0" tIns="0" rIns="0" bIns="0" rtlCol="0" anchor="t"/>
          <a:lstStyle/>
          <a:p>
            <a:pPr marL="0" indent="0" algn="l">
              <a:lnSpc>
                <a:spcPts val="1900"/>
              </a:lnSpc>
              <a:buNone/>
            </a:pPr>
            <a:r>
              <a:rPr lang="en-US" sz="1500" b="1" dirty="0">
                <a:solidFill>
                  <a:srgbClr val="666666"/>
                </a:solidFill>
                <a:latin typeface="Barlow Bold" pitchFamily="34" charset="0"/>
                <a:ea typeface="Barlow Bold" pitchFamily="34" charset="-122"/>
                <a:cs typeface="Barlow Bold" pitchFamily="34" charset="-120"/>
              </a:rPr>
              <a:t>Tier 1: Exact Key Matching</a:t>
            </a:r>
            <a:endParaRPr lang="en-US" sz="1500" dirty="0"/>
          </a:p>
        </p:txBody>
      </p:sp>
      <p:sp>
        <p:nvSpPr>
          <p:cNvPr id="6" name="Text 3"/>
          <p:cNvSpPr/>
          <p:nvPr/>
        </p:nvSpPr>
        <p:spPr>
          <a:xfrm>
            <a:off x="787241" y="3148370"/>
            <a:ext cx="6291858" cy="1007745"/>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Matches on unique identifiers like transaction IDs, check numbers, or invoice references. Fastest method with 100% confidence. Accounts for approximately 40-50% of transactions in typical enterprise environments. Includes validation of amounts and dates to prevent false positives from reused identifiers.</a:t>
            </a:r>
            <a:endParaRPr lang="en-US" sz="1200" dirty="0"/>
          </a:p>
        </p:txBody>
      </p:sp>
      <p:pic>
        <p:nvPicPr>
          <p:cNvPr id="7" name="Image 1" descr="preencoded.png"/>
          <p:cNvPicPr>
            <a:picLocks noChangeAspect="1"/>
          </p:cNvPicPr>
          <p:nvPr/>
        </p:nvPicPr>
        <p:blipFill>
          <a:blip r:embed="rId3"/>
          <a:stretch>
            <a:fillRect/>
          </a:stretch>
        </p:blipFill>
        <p:spPr>
          <a:xfrm>
            <a:off x="7393900" y="1942148"/>
            <a:ext cx="6606659" cy="1143000"/>
          </a:xfrm>
          <a:prstGeom prst="rect">
            <a:avLst/>
          </a:prstGeom>
        </p:spPr>
      </p:pic>
      <p:sp>
        <p:nvSpPr>
          <p:cNvPr id="8" name="Text 4"/>
          <p:cNvSpPr/>
          <p:nvPr/>
        </p:nvSpPr>
        <p:spPr>
          <a:xfrm>
            <a:off x="7551301" y="2571869"/>
            <a:ext cx="2450544" cy="245983"/>
          </a:xfrm>
          <a:prstGeom prst="rect">
            <a:avLst/>
          </a:prstGeom>
          <a:noFill/>
          <a:ln/>
        </p:spPr>
        <p:txBody>
          <a:bodyPr wrap="none" lIns="0" tIns="0" rIns="0" bIns="0" rtlCol="0" anchor="t"/>
          <a:lstStyle/>
          <a:p>
            <a:pPr marL="0" indent="0" algn="l">
              <a:lnSpc>
                <a:spcPts val="1900"/>
              </a:lnSpc>
              <a:buNone/>
            </a:pPr>
            <a:r>
              <a:rPr lang="en-US" sz="1500" b="1" dirty="0">
                <a:solidFill>
                  <a:srgbClr val="666666"/>
                </a:solidFill>
                <a:latin typeface="Barlow Bold" pitchFamily="34" charset="0"/>
                <a:ea typeface="Barlow Bold" pitchFamily="34" charset="-122"/>
                <a:cs typeface="Barlow Bold" pitchFamily="34" charset="-120"/>
              </a:rPr>
              <a:t>Tier 2: Rule-Based Matching</a:t>
            </a:r>
            <a:endParaRPr lang="en-US" sz="1500" dirty="0"/>
          </a:p>
        </p:txBody>
      </p:sp>
      <p:sp>
        <p:nvSpPr>
          <p:cNvPr id="9" name="Text 5"/>
          <p:cNvSpPr/>
          <p:nvPr/>
        </p:nvSpPr>
        <p:spPr>
          <a:xfrm>
            <a:off x="7551301" y="2912269"/>
            <a:ext cx="6291858" cy="1007745"/>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Applies configurable business rules matching on combinations of amount, date range (±3 days), and partial description matches. Uses hash-based lookups for performance. Handles common scenarios like timing differences from payment processing delays or different date recording conventions between systems.</a:t>
            </a:r>
            <a:endParaRPr lang="en-US" sz="1200" dirty="0"/>
          </a:p>
        </p:txBody>
      </p:sp>
      <p:pic>
        <p:nvPicPr>
          <p:cNvPr id="10" name="Image 2" descr="preencoded.png"/>
          <p:cNvPicPr>
            <a:picLocks noChangeAspect="1"/>
          </p:cNvPicPr>
          <p:nvPr/>
        </p:nvPicPr>
        <p:blipFill>
          <a:blip r:embed="rId3"/>
          <a:stretch>
            <a:fillRect/>
          </a:stretch>
        </p:blipFill>
        <p:spPr>
          <a:xfrm>
            <a:off x="629841" y="4707017"/>
            <a:ext cx="6606659" cy="1143000"/>
          </a:xfrm>
          <a:prstGeom prst="rect">
            <a:avLst/>
          </a:prstGeom>
        </p:spPr>
      </p:pic>
      <p:sp>
        <p:nvSpPr>
          <p:cNvPr id="11" name="Text 6"/>
          <p:cNvSpPr/>
          <p:nvPr/>
        </p:nvSpPr>
        <p:spPr>
          <a:xfrm>
            <a:off x="787241" y="5336738"/>
            <a:ext cx="1968341" cy="245983"/>
          </a:xfrm>
          <a:prstGeom prst="rect">
            <a:avLst/>
          </a:prstGeom>
          <a:noFill/>
          <a:ln/>
        </p:spPr>
        <p:txBody>
          <a:bodyPr wrap="none" lIns="0" tIns="0" rIns="0" bIns="0" rtlCol="0" anchor="t"/>
          <a:lstStyle/>
          <a:p>
            <a:pPr marL="0" indent="0" algn="l">
              <a:lnSpc>
                <a:spcPts val="1900"/>
              </a:lnSpc>
              <a:buNone/>
            </a:pPr>
            <a:r>
              <a:rPr lang="en-US" sz="1500" b="1" dirty="0">
                <a:solidFill>
                  <a:srgbClr val="666666"/>
                </a:solidFill>
                <a:latin typeface="Barlow Bold" pitchFamily="34" charset="0"/>
                <a:ea typeface="Barlow Bold" pitchFamily="34" charset="-122"/>
                <a:cs typeface="Barlow Bold" pitchFamily="34" charset="-120"/>
              </a:rPr>
              <a:t>Tier 3: Fuzzy Matching</a:t>
            </a:r>
            <a:endParaRPr lang="en-US" sz="1500" dirty="0"/>
          </a:p>
        </p:txBody>
      </p:sp>
      <p:sp>
        <p:nvSpPr>
          <p:cNvPr id="12" name="Text 7"/>
          <p:cNvSpPr/>
          <p:nvPr/>
        </p:nvSpPr>
        <p:spPr>
          <a:xfrm>
            <a:off x="787241" y="5677138"/>
            <a:ext cx="6291858" cy="1259681"/>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Employs string similarity algorithms (Levenshtein distance, token set ratio) to match transactions with description variations. Configurable thresholds balance false positives vs. false negatives. Particularly effective for vendor name variations, typos, and abbreviations. Matches scored from 0-100 with confidence bands.</a:t>
            </a:r>
            <a:endParaRPr lang="en-US" sz="1200" dirty="0"/>
          </a:p>
        </p:txBody>
      </p:sp>
      <p:pic>
        <p:nvPicPr>
          <p:cNvPr id="13" name="Image 3" descr="preencoded.png"/>
          <p:cNvPicPr>
            <a:picLocks noChangeAspect="1"/>
          </p:cNvPicPr>
          <p:nvPr/>
        </p:nvPicPr>
        <p:blipFill>
          <a:blip r:embed="rId3"/>
          <a:stretch>
            <a:fillRect/>
          </a:stretch>
        </p:blipFill>
        <p:spPr>
          <a:xfrm>
            <a:off x="7393900" y="4470916"/>
            <a:ext cx="6606659" cy="1143000"/>
          </a:xfrm>
          <a:prstGeom prst="rect">
            <a:avLst/>
          </a:prstGeom>
        </p:spPr>
      </p:pic>
      <p:sp>
        <p:nvSpPr>
          <p:cNvPr id="14" name="Text 8"/>
          <p:cNvSpPr/>
          <p:nvPr/>
        </p:nvSpPr>
        <p:spPr>
          <a:xfrm>
            <a:off x="7551301" y="5100638"/>
            <a:ext cx="2506623" cy="245983"/>
          </a:xfrm>
          <a:prstGeom prst="rect">
            <a:avLst/>
          </a:prstGeom>
          <a:noFill/>
          <a:ln/>
        </p:spPr>
        <p:txBody>
          <a:bodyPr wrap="none" lIns="0" tIns="0" rIns="0" bIns="0" rtlCol="0" anchor="t"/>
          <a:lstStyle/>
          <a:p>
            <a:pPr marL="0" indent="0" algn="l">
              <a:lnSpc>
                <a:spcPts val="1900"/>
              </a:lnSpc>
              <a:buNone/>
            </a:pPr>
            <a:r>
              <a:rPr lang="en-US" sz="1500" b="1" dirty="0">
                <a:solidFill>
                  <a:srgbClr val="666666"/>
                </a:solidFill>
                <a:latin typeface="Barlow Bold" pitchFamily="34" charset="0"/>
                <a:ea typeface="Barlow Bold" pitchFamily="34" charset="-122"/>
                <a:cs typeface="Barlow Bold" pitchFamily="34" charset="-120"/>
              </a:rPr>
              <a:t>Tier 4: AI Semantic Matching</a:t>
            </a:r>
            <a:endParaRPr lang="en-US" sz="1500" dirty="0"/>
          </a:p>
        </p:txBody>
      </p:sp>
      <p:sp>
        <p:nvSpPr>
          <p:cNvPr id="15" name="Text 9"/>
          <p:cNvSpPr/>
          <p:nvPr/>
        </p:nvSpPr>
        <p:spPr>
          <a:xfrm>
            <a:off x="7551301" y="5441037"/>
            <a:ext cx="6291858" cy="1259681"/>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Leverages Gemini to understand transaction context and meaning. Analyzes full transaction narratives, interprets abbreviations, recognizes entity relationships, and considers historical patterns. Provides natural language explanations for suggested matches. Learns from user feedback to improve over time. Reserved for complex cases that fail simpler matching strategies.</a:t>
            </a:r>
            <a:endParaRPr lang="en-US" sz="1200" dirty="0"/>
          </a:p>
        </p:txBody>
      </p:sp>
      <p:sp>
        <p:nvSpPr>
          <p:cNvPr id="16" name="Text 10"/>
          <p:cNvSpPr/>
          <p:nvPr/>
        </p:nvSpPr>
        <p:spPr>
          <a:xfrm>
            <a:off x="629841" y="7271266"/>
            <a:ext cx="13370719" cy="503873"/>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Each transaction progresses through tiers until a match is found or all strategies are exhausted. The system tracks which strategy produced each match, enabling continuous optimization of matching rules and thresholds based on success rates and user acceptance patterns.</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5073" y="636270"/>
            <a:ext cx="4400193" cy="456962"/>
          </a:xfrm>
          <a:prstGeom prst="rect">
            <a:avLst/>
          </a:prstGeom>
          <a:noFill/>
          <a:ln/>
        </p:spPr>
        <p:txBody>
          <a:bodyPr wrap="none" lIns="0" tIns="0" rIns="0" bIns="0" rtlCol="0" anchor="t"/>
          <a:lstStyle/>
          <a:p>
            <a:pPr marL="0" indent="0" algn="l">
              <a:lnSpc>
                <a:spcPts val="3550"/>
              </a:lnSpc>
              <a:buNone/>
            </a:pPr>
            <a:r>
              <a:rPr lang="en-US" sz="2850" b="1" dirty="0">
                <a:solidFill>
                  <a:srgbClr val="666666"/>
                </a:solidFill>
                <a:latin typeface="Barlow Bold" pitchFamily="34" charset="0"/>
                <a:ea typeface="Barlow Bold" pitchFamily="34" charset="-122"/>
                <a:cs typeface="Barlow Bold" pitchFamily="34" charset="-120"/>
              </a:rPr>
              <a:t>Key Features &amp; Capabilities</a:t>
            </a:r>
            <a:endParaRPr lang="en-US" sz="28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073" y="1385768"/>
            <a:ext cx="438745" cy="438745"/>
          </a:xfrm>
          <a:prstGeom prst="rect">
            <a:avLst/>
          </a:prstGeom>
        </p:spPr>
      </p:pic>
      <p:sp>
        <p:nvSpPr>
          <p:cNvPr id="4" name="Text 1"/>
          <p:cNvSpPr/>
          <p:nvPr/>
        </p:nvSpPr>
        <p:spPr>
          <a:xfrm>
            <a:off x="585073" y="2007275"/>
            <a:ext cx="1828324"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Real-Time Processing</a:t>
            </a:r>
            <a:endParaRPr lang="en-US" sz="1400" dirty="0"/>
          </a:p>
        </p:txBody>
      </p:sp>
      <p:sp>
        <p:nvSpPr>
          <p:cNvPr id="5" name="Text 2"/>
          <p:cNvSpPr/>
          <p:nvPr/>
        </p:nvSpPr>
        <p:spPr>
          <a:xfrm>
            <a:off x="585073" y="2323624"/>
            <a:ext cx="6638687"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Process reconciliation jobs within minutes rather than days. Stream processing capabilities enable near-real-time reconciliation as transactions occur, rather than waiting for month-end batch processing. Immediate identification of discrepancies allows faster resolution and reduces accumulation of unreconciled items.</a:t>
            </a:r>
            <a:endParaRPr lang="en-US" sz="11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6521" y="1385768"/>
            <a:ext cx="438745" cy="438745"/>
          </a:xfrm>
          <a:prstGeom prst="rect">
            <a:avLst/>
          </a:prstGeom>
        </p:spPr>
      </p:pic>
      <p:sp>
        <p:nvSpPr>
          <p:cNvPr id="7" name="Text 3"/>
          <p:cNvSpPr/>
          <p:nvPr/>
        </p:nvSpPr>
        <p:spPr>
          <a:xfrm>
            <a:off x="7406521" y="2007275"/>
            <a:ext cx="1943338"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High Accuracy Matching</a:t>
            </a:r>
            <a:endParaRPr lang="en-US" sz="1400" dirty="0"/>
          </a:p>
        </p:txBody>
      </p:sp>
      <p:sp>
        <p:nvSpPr>
          <p:cNvPr id="8" name="Text 4"/>
          <p:cNvSpPr/>
          <p:nvPr/>
        </p:nvSpPr>
        <p:spPr>
          <a:xfrm>
            <a:off x="7406521" y="2323624"/>
            <a:ext cx="6638806"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Achieve 95%+ auto-match rates through AI-enhanced algorithms that understand context and learn from patterns. Reduction in false positives through confidence scoring ensures that automated matches are reliable. Human review focused only on genuinely ambiguous cases, maximizing efficiency of reconciliation team time.</a:t>
            </a:r>
            <a:endParaRPr lang="en-US" sz="11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 y="3552468"/>
            <a:ext cx="438745" cy="438745"/>
          </a:xfrm>
          <a:prstGeom prst="rect">
            <a:avLst/>
          </a:prstGeom>
        </p:spPr>
      </p:pic>
      <p:sp>
        <p:nvSpPr>
          <p:cNvPr id="10" name="Text 5"/>
          <p:cNvSpPr/>
          <p:nvPr/>
        </p:nvSpPr>
        <p:spPr>
          <a:xfrm>
            <a:off x="585073" y="4173974"/>
            <a:ext cx="1986439"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Audit Trail &amp; Compliance</a:t>
            </a:r>
            <a:endParaRPr lang="en-US" sz="1400" dirty="0"/>
          </a:p>
        </p:txBody>
      </p:sp>
      <p:sp>
        <p:nvSpPr>
          <p:cNvPr id="11" name="Text 6"/>
          <p:cNvSpPr/>
          <p:nvPr/>
        </p:nvSpPr>
        <p:spPr>
          <a:xfrm>
            <a:off x="585073" y="4490323"/>
            <a:ext cx="6638687"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Complete lineage tracking from source data through matching decisions to final reports. Every system action logged with user attribution, timestamps, and reasoning. Supports SOX, SOC 2, and industry-specific regulatory requirements. Immutable audit logs stored in tamper-evident storage with cryptographic verification.</a:t>
            </a:r>
            <a:endParaRPr lang="en-US" sz="11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6521" y="3552468"/>
            <a:ext cx="438745" cy="438745"/>
          </a:xfrm>
          <a:prstGeom prst="rect">
            <a:avLst/>
          </a:prstGeom>
        </p:spPr>
      </p:pic>
      <p:sp>
        <p:nvSpPr>
          <p:cNvPr id="13" name="Text 7"/>
          <p:cNvSpPr/>
          <p:nvPr/>
        </p:nvSpPr>
        <p:spPr>
          <a:xfrm>
            <a:off x="7406521" y="4173974"/>
            <a:ext cx="1828324"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ERP Integration</a:t>
            </a:r>
            <a:endParaRPr lang="en-US" sz="1400" dirty="0"/>
          </a:p>
        </p:txBody>
      </p:sp>
      <p:sp>
        <p:nvSpPr>
          <p:cNvPr id="14" name="Text 8"/>
          <p:cNvSpPr/>
          <p:nvPr/>
        </p:nvSpPr>
        <p:spPr>
          <a:xfrm>
            <a:off x="7406521" y="4490323"/>
            <a:ext cx="6638806"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Native connectors for major ERP systems including SAP, Oracle Financials, NetSuite, Microsoft Dynamics, and QuickBooks. Bidirectional APIs enable both data extraction and posting of reconciliation results back to source systems. Handles complex scenarios like multi-currency, inter-company transactions, and multi-entity consolidations.</a:t>
            </a:r>
            <a:endParaRPr lang="en-US" sz="11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073" y="5719167"/>
            <a:ext cx="438745" cy="438745"/>
          </a:xfrm>
          <a:prstGeom prst="rect">
            <a:avLst/>
          </a:prstGeom>
        </p:spPr>
      </p:pic>
      <p:sp>
        <p:nvSpPr>
          <p:cNvPr id="16" name="Text 9"/>
          <p:cNvSpPr/>
          <p:nvPr/>
        </p:nvSpPr>
        <p:spPr>
          <a:xfrm>
            <a:off x="585073" y="6340673"/>
            <a:ext cx="1828324"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Analytics &amp; Insights</a:t>
            </a:r>
            <a:endParaRPr lang="en-US" sz="1400" dirty="0"/>
          </a:p>
        </p:txBody>
      </p:sp>
      <p:sp>
        <p:nvSpPr>
          <p:cNvPr id="17" name="Text 10"/>
          <p:cNvSpPr/>
          <p:nvPr/>
        </p:nvSpPr>
        <p:spPr>
          <a:xfrm>
            <a:off x="585073" y="6657023"/>
            <a:ext cx="6638687"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Built-in dashboards showing reconciliation KPIs: match rates, exception trends, cycle time, and team productivity. Predictive analytics identify potential issues before they impact month-end close. Historical trend analysis reveals systematic problems requiring process improvements. Custom reports exportable to BI tools like Looker or Tableau.</a:t>
            </a:r>
            <a:endParaRPr lang="en-US" sz="11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06521" y="5719167"/>
            <a:ext cx="438745" cy="438745"/>
          </a:xfrm>
          <a:prstGeom prst="rect">
            <a:avLst/>
          </a:prstGeom>
        </p:spPr>
      </p:pic>
      <p:sp>
        <p:nvSpPr>
          <p:cNvPr id="19" name="Text 11"/>
          <p:cNvSpPr/>
          <p:nvPr/>
        </p:nvSpPr>
        <p:spPr>
          <a:xfrm>
            <a:off x="7406521" y="6340673"/>
            <a:ext cx="1881187" cy="228600"/>
          </a:xfrm>
          <a:prstGeom prst="rect">
            <a:avLst/>
          </a:prstGeom>
          <a:noFill/>
          <a:ln/>
        </p:spPr>
        <p:txBody>
          <a:bodyPr wrap="none" lIns="0" tIns="0" rIns="0" bIns="0" rtlCol="0" anchor="t"/>
          <a:lstStyle/>
          <a:p>
            <a:pPr marL="0" indent="0" algn="l">
              <a:lnSpc>
                <a:spcPts val="1750"/>
              </a:lnSpc>
              <a:buNone/>
            </a:pPr>
            <a:r>
              <a:rPr lang="en-US" sz="1400" b="1" dirty="0">
                <a:solidFill>
                  <a:srgbClr val="666666"/>
                </a:solidFill>
                <a:latin typeface="Barlow Bold" pitchFamily="34" charset="0"/>
                <a:ea typeface="Barlow Bold" pitchFamily="34" charset="-122"/>
                <a:cs typeface="Barlow Bold" pitchFamily="34" charset="-120"/>
              </a:rPr>
              <a:t>Collaborative Workflow</a:t>
            </a:r>
            <a:endParaRPr lang="en-US" sz="1400" dirty="0"/>
          </a:p>
        </p:txBody>
      </p:sp>
      <p:sp>
        <p:nvSpPr>
          <p:cNvPr id="20" name="Text 12"/>
          <p:cNvSpPr/>
          <p:nvPr/>
        </p:nvSpPr>
        <p:spPr>
          <a:xfrm>
            <a:off x="7406521" y="6657023"/>
            <a:ext cx="6638806" cy="936308"/>
          </a:xfrm>
          <a:prstGeom prst="rect">
            <a:avLst/>
          </a:prstGeom>
          <a:noFill/>
          <a:ln/>
        </p:spPr>
        <p:txBody>
          <a:bodyPr wrap="square" lIns="0" tIns="0" rIns="0" bIns="0" rtlCol="0" anchor="t"/>
          <a:lstStyle/>
          <a:p>
            <a:pPr marL="0" indent="0" algn="l">
              <a:lnSpc>
                <a:spcPts val="1800"/>
              </a:lnSpc>
              <a:buNone/>
            </a:pPr>
            <a:r>
              <a:rPr lang="en-US" sz="1150" dirty="0">
                <a:solidFill>
                  <a:srgbClr val="666666"/>
                </a:solidFill>
                <a:latin typeface="Montserrat" pitchFamily="34" charset="0"/>
                <a:ea typeface="Montserrat" pitchFamily="34" charset="-122"/>
                <a:cs typeface="Montserrat" pitchFamily="34" charset="-120"/>
              </a:rPr>
              <a:t>Role-based access controls with segregation of duties between preparers and reviewers. Exception assignment and tracking with email notifications and due date management. Comments and annotations on individual items for knowledge sharing. Approval workflows with electronic signatures for final sign-off on reconciliation reports.</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5924" y="499586"/>
            <a:ext cx="5174099" cy="567095"/>
          </a:xfrm>
          <a:prstGeom prst="rect">
            <a:avLst/>
          </a:prstGeom>
          <a:noFill/>
          <a:ln/>
        </p:spPr>
        <p:txBody>
          <a:bodyPr wrap="none" lIns="0" tIns="0" rIns="0" bIns="0" rtlCol="0" anchor="t"/>
          <a:lstStyle/>
          <a:p>
            <a:pPr marL="0" indent="0" algn="l">
              <a:lnSpc>
                <a:spcPts val="4450"/>
              </a:lnSpc>
              <a:buNone/>
            </a:pPr>
            <a:r>
              <a:rPr lang="en-US" sz="3550" b="1" dirty="0">
                <a:solidFill>
                  <a:srgbClr val="666666"/>
                </a:solidFill>
                <a:latin typeface="Barlow Bold" pitchFamily="34" charset="0"/>
                <a:ea typeface="Barlow Bold" pitchFamily="34" charset="-122"/>
                <a:cs typeface="Barlow Bold" pitchFamily="34" charset="-120"/>
              </a:rPr>
              <a:t>Implementation Roadmap</a:t>
            </a:r>
            <a:endParaRPr lang="en-US" sz="3550" dirty="0"/>
          </a:p>
        </p:txBody>
      </p:sp>
      <p:sp>
        <p:nvSpPr>
          <p:cNvPr id="3" name="Shape 1"/>
          <p:cNvSpPr/>
          <p:nvPr/>
        </p:nvSpPr>
        <p:spPr>
          <a:xfrm>
            <a:off x="725924" y="4579739"/>
            <a:ext cx="13178552" cy="22860"/>
          </a:xfrm>
          <a:prstGeom prst="roundRect">
            <a:avLst>
              <a:gd name="adj" fmla="val 333448"/>
            </a:avLst>
          </a:prstGeom>
          <a:solidFill>
            <a:srgbClr val="B4D9E3"/>
          </a:solidFill>
          <a:ln/>
        </p:spPr>
      </p:sp>
      <p:sp>
        <p:nvSpPr>
          <p:cNvPr id="4" name="Shape 2"/>
          <p:cNvSpPr/>
          <p:nvPr/>
        </p:nvSpPr>
        <p:spPr>
          <a:xfrm>
            <a:off x="3281958" y="4035445"/>
            <a:ext cx="22860" cy="544354"/>
          </a:xfrm>
          <a:prstGeom prst="roundRect">
            <a:avLst>
              <a:gd name="adj" fmla="val 333448"/>
            </a:avLst>
          </a:prstGeom>
          <a:solidFill>
            <a:srgbClr val="B4D9E3"/>
          </a:solidFill>
          <a:ln/>
        </p:spPr>
      </p:sp>
      <p:sp>
        <p:nvSpPr>
          <p:cNvPr id="5" name="Shape 3"/>
          <p:cNvSpPr/>
          <p:nvPr/>
        </p:nvSpPr>
        <p:spPr>
          <a:xfrm>
            <a:off x="3089315" y="4375606"/>
            <a:ext cx="408265" cy="408265"/>
          </a:xfrm>
          <a:prstGeom prst="roundRect">
            <a:avLst>
              <a:gd name="adj" fmla="val 18671"/>
            </a:avLst>
          </a:prstGeom>
          <a:solidFill>
            <a:srgbClr val="CEF3FD"/>
          </a:solidFill>
          <a:ln w="7620">
            <a:solidFill>
              <a:srgbClr val="B4D9E3"/>
            </a:solidFill>
            <a:prstDash val="solid"/>
          </a:ln>
        </p:spPr>
      </p:sp>
      <p:sp>
        <p:nvSpPr>
          <p:cNvPr id="6" name="Text 4"/>
          <p:cNvSpPr/>
          <p:nvPr/>
        </p:nvSpPr>
        <p:spPr>
          <a:xfrm>
            <a:off x="3157299" y="4409539"/>
            <a:ext cx="272177" cy="340281"/>
          </a:xfrm>
          <a:prstGeom prst="rect">
            <a:avLst/>
          </a:prstGeom>
          <a:noFill/>
          <a:ln/>
        </p:spPr>
        <p:txBody>
          <a:bodyPr wrap="none" lIns="0" tIns="0" rIns="0" bIns="0" rtlCol="0" anchor="t"/>
          <a:lstStyle/>
          <a:p>
            <a:pPr marL="0" indent="0" algn="ctr">
              <a:lnSpc>
                <a:spcPts val="2100"/>
              </a:lnSpc>
              <a:buNone/>
            </a:pPr>
            <a:r>
              <a:rPr lang="en-US" sz="2100" b="1" dirty="0">
                <a:solidFill>
                  <a:srgbClr val="666666"/>
                </a:solidFill>
                <a:latin typeface="Barlow Bold" pitchFamily="34" charset="0"/>
                <a:ea typeface="Barlow Bold" pitchFamily="34" charset="-122"/>
                <a:cs typeface="Barlow Bold" pitchFamily="34" charset="-120"/>
              </a:rPr>
              <a:t>1</a:t>
            </a:r>
            <a:endParaRPr lang="en-US" sz="2100" dirty="0"/>
          </a:p>
        </p:txBody>
      </p:sp>
      <p:sp>
        <p:nvSpPr>
          <p:cNvPr id="7" name="Text 5"/>
          <p:cNvSpPr/>
          <p:nvPr/>
        </p:nvSpPr>
        <p:spPr>
          <a:xfrm>
            <a:off x="1683068" y="1429583"/>
            <a:ext cx="3220998" cy="283488"/>
          </a:xfrm>
          <a:prstGeom prst="rect">
            <a:avLst/>
          </a:prstGeom>
          <a:noFill/>
          <a:ln/>
        </p:spPr>
        <p:txBody>
          <a:bodyPr wrap="none" lIns="0" tIns="0" rIns="0" bIns="0" rtlCol="0" anchor="t"/>
          <a:lstStyle/>
          <a:p>
            <a:pPr marL="0" indent="0" algn="ctr">
              <a:lnSpc>
                <a:spcPts val="2200"/>
              </a:lnSpc>
              <a:buNone/>
            </a:pPr>
            <a:r>
              <a:rPr lang="en-US" sz="1750" b="1" dirty="0">
                <a:solidFill>
                  <a:srgbClr val="666666"/>
                </a:solidFill>
                <a:latin typeface="Barlow Bold" pitchFamily="34" charset="0"/>
                <a:ea typeface="Barlow Bold" pitchFamily="34" charset="-122"/>
                <a:cs typeface="Barlow Bold" pitchFamily="34" charset="-120"/>
              </a:rPr>
              <a:t>Phase 1: Foundation (Weeks 1-4)</a:t>
            </a:r>
            <a:endParaRPr lang="en-US" sz="1750" dirty="0"/>
          </a:p>
        </p:txBody>
      </p:sp>
      <p:sp>
        <p:nvSpPr>
          <p:cNvPr id="8" name="Text 6"/>
          <p:cNvSpPr/>
          <p:nvPr/>
        </p:nvSpPr>
        <p:spPr>
          <a:xfrm>
            <a:off x="907375" y="1821894"/>
            <a:ext cx="4772382" cy="2031921"/>
          </a:xfrm>
          <a:prstGeom prst="rect">
            <a:avLst/>
          </a:prstGeom>
          <a:noFill/>
          <a:ln/>
        </p:spPr>
        <p:txBody>
          <a:bodyPr wrap="square" lIns="0" tIns="0" rIns="0" bIns="0" rtlCol="0" anchor="t"/>
          <a:lstStyle/>
          <a:p>
            <a:pPr marL="0" indent="0" algn="ctr">
              <a:lnSpc>
                <a:spcPts val="2250"/>
              </a:lnSpc>
              <a:buNone/>
            </a:pPr>
            <a:r>
              <a:rPr lang="en-US" sz="1400" dirty="0">
                <a:solidFill>
                  <a:srgbClr val="666666"/>
                </a:solidFill>
                <a:latin typeface="Montserrat" pitchFamily="34" charset="0"/>
                <a:ea typeface="Montserrat" pitchFamily="34" charset="-122"/>
                <a:cs typeface="Montserrat" pitchFamily="34" charset="-120"/>
              </a:rPr>
              <a:t>GCP project setup with landing zone architecture. Infrastructure-as-code using Terraform for reproducible deployments. Development environment provisioning. Core data models and database schemas. Basic ingestion pipeline for CSV files. Authentication and authorization framework implementation.</a:t>
            </a:r>
            <a:endParaRPr lang="en-US" sz="1400" dirty="0"/>
          </a:p>
        </p:txBody>
      </p:sp>
      <p:sp>
        <p:nvSpPr>
          <p:cNvPr id="9" name="Shape 7"/>
          <p:cNvSpPr/>
          <p:nvPr/>
        </p:nvSpPr>
        <p:spPr>
          <a:xfrm>
            <a:off x="5963007" y="4579680"/>
            <a:ext cx="22860" cy="544354"/>
          </a:xfrm>
          <a:prstGeom prst="roundRect">
            <a:avLst>
              <a:gd name="adj" fmla="val 333448"/>
            </a:avLst>
          </a:prstGeom>
          <a:solidFill>
            <a:srgbClr val="B4D9E3"/>
          </a:solidFill>
          <a:ln/>
        </p:spPr>
      </p:sp>
      <p:sp>
        <p:nvSpPr>
          <p:cNvPr id="10" name="Shape 8"/>
          <p:cNvSpPr/>
          <p:nvPr/>
        </p:nvSpPr>
        <p:spPr>
          <a:xfrm>
            <a:off x="5770364" y="4375606"/>
            <a:ext cx="408265" cy="408265"/>
          </a:xfrm>
          <a:prstGeom prst="roundRect">
            <a:avLst>
              <a:gd name="adj" fmla="val 18671"/>
            </a:avLst>
          </a:prstGeom>
          <a:solidFill>
            <a:srgbClr val="CEF3FD"/>
          </a:solidFill>
          <a:ln w="7620">
            <a:solidFill>
              <a:srgbClr val="B4D9E3"/>
            </a:solidFill>
            <a:prstDash val="solid"/>
          </a:ln>
        </p:spPr>
      </p:sp>
      <p:sp>
        <p:nvSpPr>
          <p:cNvPr id="11" name="Text 9"/>
          <p:cNvSpPr/>
          <p:nvPr/>
        </p:nvSpPr>
        <p:spPr>
          <a:xfrm>
            <a:off x="5838349" y="4409539"/>
            <a:ext cx="272177" cy="340281"/>
          </a:xfrm>
          <a:prstGeom prst="rect">
            <a:avLst/>
          </a:prstGeom>
          <a:noFill/>
          <a:ln/>
        </p:spPr>
        <p:txBody>
          <a:bodyPr wrap="none" lIns="0" tIns="0" rIns="0" bIns="0" rtlCol="0" anchor="t"/>
          <a:lstStyle/>
          <a:p>
            <a:pPr marL="0" indent="0" algn="ctr">
              <a:lnSpc>
                <a:spcPts val="2100"/>
              </a:lnSpc>
              <a:buNone/>
            </a:pPr>
            <a:r>
              <a:rPr lang="en-US" sz="2100" b="1" dirty="0">
                <a:solidFill>
                  <a:srgbClr val="666666"/>
                </a:solidFill>
                <a:latin typeface="Barlow Bold" pitchFamily="34" charset="0"/>
                <a:ea typeface="Barlow Bold" pitchFamily="34" charset="-122"/>
                <a:cs typeface="Barlow Bold" pitchFamily="34" charset="-120"/>
              </a:rPr>
              <a:t>2</a:t>
            </a:r>
            <a:endParaRPr lang="en-US" sz="2100" dirty="0"/>
          </a:p>
        </p:txBody>
      </p:sp>
      <p:sp>
        <p:nvSpPr>
          <p:cNvPr id="12" name="Text 10"/>
          <p:cNvSpPr/>
          <p:nvPr/>
        </p:nvSpPr>
        <p:spPr>
          <a:xfrm>
            <a:off x="4173141" y="5305663"/>
            <a:ext cx="3602950" cy="283488"/>
          </a:xfrm>
          <a:prstGeom prst="rect">
            <a:avLst/>
          </a:prstGeom>
          <a:noFill/>
          <a:ln/>
        </p:spPr>
        <p:txBody>
          <a:bodyPr wrap="none" lIns="0" tIns="0" rIns="0" bIns="0" rtlCol="0" anchor="t"/>
          <a:lstStyle/>
          <a:p>
            <a:pPr marL="0" indent="0" algn="ctr">
              <a:lnSpc>
                <a:spcPts val="2200"/>
              </a:lnSpc>
              <a:buNone/>
            </a:pPr>
            <a:r>
              <a:rPr lang="en-US" sz="1750" b="1" dirty="0">
                <a:solidFill>
                  <a:srgbClr val="666666"/>
                </a:solidFill>
                <a:latin typeface="Barlow Bold" pitchFamily="34" charset="0"/>
                <a:ea typeface="Barlow Bold" pitchFamily="34" charset="-122"/>
                <a:cs typeface="Barlow Bold" pitchFamily="34" charset="-120"/>
              </a:rPr>
              <a:t>Phase 2: Core Matching (Weeks 5-8)</a:t>
            </a:r>
            <a:endParaRPr lang="en-US" sz="1750" dirty="0"/>
          </a:p>
        </p:txBody>
      </p:sp>
      <p:sp>
        <p:nvSpPr>
          <p:cNvPr id="13" name="Text 11"/>
          <p:cNvSpPr/>
          <p:nvPr/>
        </p:nvSpPr>
        <p:spPr>
          <a:xfrm>
            <a:off x="3588425" y="5697974"/>
            <a:ext cx="4772382" cy="1741646"/>
          </a:xfrm>
          <a:prstGeom prst="rect">
            <a:avLst/>
          </a:prstGeom>
          <a:noFill/>
          <a:ln/>
        </p:spPr>
        <p:txBody>
          <a:bodyPr wrap="square" lIns="0" tIns="0" rIns="0" bIns="0" rtlCol="0" anchor="t"/>
          <a:lstStyle/>
          <a:p>
            <a:pPr marL="0" indent="0" algn="ctr">
              <a:lnSpc>
                <a:spcPts val="2250"/>
              </a:lnSpc>
              <a:buNone/>
            </a:pPr>
            <a:r>
              <a:rPr lang="en-US" sz="1400" dirty="0">
                <a:solidFill>
                  <a:srgbClr val="666666"/>
                </a:solidFill>
                <a:latin typeface="Montserrat" pitchFamily="34" charset="0"/>
                <a:ea typeface="Montserrat" pitchFamily="34" charset="-122"/>
                <a:cs typeface="Montserrat" pitchFamily="34" charset="-120"/>
              </a:rPr>
              <a:t>Implementation of Tier 1-3 matching algorithms. Cloud SQL database optimization for matching queries. API development for reconciliation operations. Basic web UI for viewing matches and exceptions. Unit and integration testing framework. Performance benchmarking with sample datasets.</a:t>
            </a:r>
            <a:endParaRPr lang="en-US" sz="1400" dirty="0"/>
          </a:p>
        </p:txBody>
      </p:sp>
      <p:sp>
        <p:nvSpPr>
          <p:cNvPr id="14" name="Shape 12"/>
          <p:cNvSpPr/>
          <p:nvPr/>
        </p:nvSpPr>
        <p:spPr>
          <a:xfrm>
            <a:off x="8644057" y="4035445"/>
            <a:ext cx="22860" cy="544354"/>
          </a:xfrm>
          <a:prstGeom prst="roundRect">
            <a:avLst>
              <a:gd name="adj" fmla="val 333448"/>
            </a:avLst>
          </a:prstGeom>
          <a:solidFill>
            <a:srgbClr val="B4D9E3"/>
          </a:solidFill>
          <a:ln/>
        </p:spPr>
      </p:sp>
      <p:sp>
        <p:nvSpPr>
          <p:cNvPr id="15" name="Shape 13"/>
          <p:cNvSpPr/>
          <p:nvPr/>
        </p:nvSpPr>
        <p:spPr>
          <a:xfrm>
            <a:off x="8451413" y="4375606"/>
            <a:ext cx="408265" cy="408265"/>
          </a:xfrm>
          <a:prstGeom prst="roundRect">
            <a:avLst>
              <a:gd name="adj" fmla="val 18671"/>
            </a:avLst>
          </a:prstGeom>
          <a:solidFill>
            <a:srgbClr val="CEF3FD"/>
          </a:solidFill>
          <a:ln w="7620">
            <a:solidFill>
              <a:srgbClr val="B4D9E3"/>
            </a:solidFill>
            <a:prstDash val="solid"/>
          </a:ln>
        </p:spPr>
      </p:sp>
      <p:sp>
        <p:nvSpPr>
          <p:cNvPr id="16" name="Text 14"/>
          <p:cNvSpPr/>
          <p:nvPr/>
        </p:nvSpPr>
        <p:spPr>
          <a:xfrm>
            <a:off x="8519398" y="4409539"/>
            <a:ext cx="272177" cy="340281"/>
          </a:xfrm>
          <a:prstGeom prst="rect">
            <a:avLst/>
          </a:prstGeom>
          <a:noFill/>
          <a:ln/>
        </p:spPr>
        <p:txBody>
          <a:bodyPr wrap="none" lIns="0" tIns="0" rIns="0" bIns="0" rtlCol="0" anchor="t"/>
          <a:lstStyle/>
          <a:p>
            <a:pPr marL="0" indent="0" algn="ctr">
              <a:lnSpc>
                <a:spcPts val="2100"/>
              </a:lnSpc>
              <a:buNone/>
            </a:pPr>
            <a:r>
              <a:rPr lang="en-US" sz="2100" b="1" dirty="0">
                <a:solidFill>
                  <a:srgbClr val="666666"/>
                </a:solidFill>
                <a:latin typeface="Barlow Bold" pitchFamily="34" charset="0"/>
                <a:ea typeface="Barlow Bold" pitchFamily="34" charset="-122"/>
                <a:cs typeface="Barlow Bold" pitchFamily="34" charset="-120"/>
              </a:rPr>
              <a:t>3</a:t>
            </a:r>
            <a:endParaRPr lang="en-US" sz="2100" dirty="0"/>
          </a:p>
        </p:txBody>
      </p:sp>
      <p:sp>
        <p:nvSpPr>
          <p:cNvPr id="17" name="Text 15"/>
          <p:cNvSpPr/>
          <p:nvPr/>
        </p:nvSpPr>
        <p:spPr>
          <a:xfrm>
            <a:off x="6846213" y="1429583"/>
            <a:ext cx="3618905" cy="283488"/>
          </a:xfrm>
          <a:prstGeom prst="rect">
            <a:avLst/>
          </a:prstGeom>
          <a:noFill/>
          <a:ln/>
        </p:spPr>
        <p:txBody>
          <a:bodyPr wrap="none" lIns="0" tIns="0" rIns="0" bIns="0" rtlCol="0" anchor="t"/>
          <a:lstStyle/>
          <a:p>
            <a:pPr marL="0" indent="0" algn="ctr">
              <a:lnSpc>
                <a:spcPts val="2200"/>
              </a:lnSpc>
              <a:buNone/>
            </a:pPr>
            <a:r>
              <a:rPr lang="en-US" sz="1750" b="1" dirty="0">
                <a:solidFill>
                  <a:srgbClr val="666666"/>
                </a:solidFill>
                <a:latin typeface="Barlow Bold" pitchFamily="34" charset="0"/>
                <a:ea typeface="Barlow Bold" pitchFamily="34" charset="-122"/>
                <a:cs typeface="Barlow Bold" pitchFamily="34" charset="-120"/>
              </a:rPr>
              <a:t>Phase 3: AI Integration (Weeks 9-12)</a:t>
            </a:r>
            <a:endParaRPr lang="en-US" sz="1750" dirty="0"/>
          </a:p>
        </p:txBody>
      </p:sp>
      <p:sp>
        <p:nvSpPr>
          <p:cNvPr id="18" name="Text 16"/>
          <p:cNvSpPr/>
          <p:nvPr/>
        </p:nvSpPr>
        <p:spPr>
          <a:xfrm>
            <a:off x="6269474" y="1821894"/>
            <a:ext cx="4772382" cy="1741646"/>
          </a:xfrm>
          <a:prstGeom prst="rect">
            <a:avLst/>
          </a:prstGeom>
          <a:noFill/>
          <a:ln/>
        </p:spPr>
        <p:txBody>
          <a:bodyPr wrap="square" lIns="0" tIns="0" rIns="0" bIns="0" rtlCol="0" anchor="t"/>
          <a:lstStyle/>
          <a:p>
            <a:pPr marL="0" indent="0" algn="ctr">
              <a:lnSpc>
                <a:spcPts val="2250"/>
              </a:lnSpc>
              <a:buNone/>
            </a:pPr>
            <a:r>
              <a:rPr lang="en-US" sz="1400" dirty="0">
                <a:solidFill>
                  <a:srgbClr val="666666"/>
                </a:solidFill>
                <a:latin typeface="Montserrat" pitchFamily="34" charset="0"/>
                <a:ea typeface="Montserrat" pitchFamily="34" charset="-122"/>
                <a:cs typeface="Montserrat" pitchFamily="34" charset="-120"/>
              </a:rPr>
              <a:t>Vertex AI platform configuration and Gemini model deployment. LangChain implementation for prompt engineering. Semantic matching algorithm integration. Document AI setup for PDF bank statement parsing. AI model evaluation and tuning. User acceptance testing with pilot users.</a:t>
            </a:r>
            <a:endParaRPr lang="en-US" sz="1400" dirty="0"/>
          </a:p>
        </p:txBody>
      </p:sp>
      <p:sp>
        <p:nvSpPr>
          <p:cNvPr id="19" name="Shape 17"/>
          <p:cNvSpPr/>
          <p:nvPr/>
        </p:nvSpPr>
        <p:spPr>
          <a:xfrm>
            <a:off x="11325106" y="4579680"/>
            <a:ext cx="22860" cy="544354"/>
          </a:xfrm>
          <a:prstGeom prst="roundRect">
            <a:avLst>
              <a:gd name="adj" fmla="val 333448"/>
            </a:avLst>
          </a:prstGeom>
          <a:solidFill>
            <a:srgbClr val="B4D9E3"/>
          </a:solidFill>
          <a:ln/>
        </p:spPr>
      </p:sp>
      <p:sp>
        <p:nvSpPr>
          <p:cNvPr id="20" name="Shape 18"/>
          <p:cNvSpPr/>
          <p:nvPr/>
        </p:nvSpPr>
        <p:spPr>
          <a:xfrm>
            <a:off x="11132463" y="4375606"/>
            <a:ext cx="408265" cy="408265"/>
          </a:xfrm>
          <a:prstGeom prst="roundRect">
            <a:avLst>
              <a:gd name="adj" fmla="val 18671"/>
            </a:avLst>
          </a:prstGeom>
          <a:solidFill>
            <a:srgbClr val="CEF3FD"/>
          </a:solidFill>
          <a:ln w="7620">
            <a:solidFill>
              <a:srgbClr val="B4D9E3"/>
            </a:solidFill>
            <a:prstDash val="solid"/>
          </a:ln>
        </p:spPr>
      </p:sp>
      <p:sp>
        <p:nvSpPr>
          <p:cNvPr id="21" name="Text 19"/>
          <p:cNvSpPr/>
          <p:nvPr/>
        </p:nvSpPr>
        <p:spPr>
          <a:xfrm>
            <a:off x="11200448" y="4409539"/>
            <a:ext cx="272177" cy="340281"/>
          </a:xfrm>
          <a:prstGeom prst="rect">
            <a:avLst/>
          </a:prstGeom>
          <a:noFill/>
          <a:ln/>
        </p:spPr>
        <p:txBody>
          <a:bodyPr wrap="none" lIns="0" tIns="0" rIns="0" bIns="0" rtlCol="0" anchor="t"/>
          <a:lstStyle/>
          <a:p>
            <a:pPr marL="0" indent="0" algn="ctr">
              <a:lnSpc>
                <a:spcPts val="2100"/>
              </a:lnSpc>
              <a:buNone/>
            </a:pPr>
            <a:r>
              <a:rPr lang="en-US" sz="2100" b="1" dirty="0">
                <a:solidFill>
                  <a:srgbClr val="666666"/>
                </a:solidFill>
                <a:latin typeface="Barlow Bold" pitchFamily="34" charset="0"/>
                <a:ea typeface="Barlow Bold" pitchFamily="34" charset="-122"/>
                <a:cs typeface="Barlow Bold" pitchFamily="34" charset="-120"/>
              </a:rPr>
              <a:t>4</a:t>
            </a:r>
            <a:endParaRPr lang="en-US" sz="2100" dirty="0"/>
          </a:p>
        </p:txBody>
      </p:sp>
      <p:sp>
        <p:nvSpPr>
          <p:cNvPr id="22" name="Text 20"/>
          <p:cNvSpPr/>
          <p:nvPr/>
        </p:nvSpPr>
        <p:spPr>
          <a:xfrm>
            <a:off x="9216866" y="5305663"/>
            <a:ext cx="4239697" cy="283488"/>
          </a:xfrm>
          <a:prstGeom prst="rect">
            <a:avLst/>
          </a:prstGeom>
          <a:noFill/>
          <a:ln/>
        </p:spPr>
        <p:txBody>
          <a:bodyPr wrap="none" lIns="0" tIns="0" rIns="0" bIns="0" rtlCol="0" anchor="t"/>
          <a:lstStyle/>
          <a:p>
            <a:pPr marL="0" indent="0" algn="ctr">
              <a:lnSpc>
                <a:spcPts val="2200"/>
              </a:lnSpc>
              <a:buNone/>
            </a:pPr>
            <a:r>
              <a:rPr lang="en-US" sz="1750" b="1" dirty="0">
                <a:solidFill>
                  <a:srgbClr val="666666"/>
                </a:solidFill>
                <a:latin typeface="Barlow Bold" pitchFamily="34" charset="0"/>
                <a:ea typeface="Barlow Bold" pitchFamily="34" charset="-122"/>
                <a:cs typeface="Barlow Bold" pitchFamily="34" charset="-120"/>
              </a:rPr>
              <a:t>Phase 4: Production Launch (Weeks 13-16)</a:t>
            </a:r>
            <a:endParaRPr lang="en-US" sz="1750" dirty="0"/>
          </a:p>
        </p:txBody>
      </p:sp>
      <p:sp>
        <p:nvSpPr>
          <p:cNvPr id="23" name="Text 21"/>
          <p:cNvSpPr/>
          <p:nvPr/>
        </p:nvSpPr>
        <p:spPr>
          <a:xfrm>
            <a:off x="8950523" y="5697974"/>
            <a:ext cx="4772382" cy="2031921"/>
          </a:xfrm>
          <a:prstGeom prst="rect">
            <a:avLst/>
          </a:prstGeom>
          <a:noFill/>
          <a:ln/>
        </p:spPr>
        <p:txBody>
          <a:bodyPr wrap="square" lIns="0" tIns="0" rIns="0" bIns="0" rtlCol="0" anchor="t"/>
          <a:lstStyle/>
          <a:p>
            <a:pPr marL="0" indent="0" algn="ctr">
              <a:lnSpc>
                <a:spcPts val="2250"/>
              </a:lnSpc>
              <a:buNone/>
            </a:pPr>
            <a:r>
              <a:rPr lang="en-US" sz="1400" dirty="0">
                <a:solidFill>
                  <a:srgbClr val="666666"/>
                </a:solidFill>
                <a:latin typeface="Montserrat" pitchFamily="34" charset="0"/>
                <a:ea typeface="Montserrat" pitchFamily="34" charset="-122"/>
                <a:cs typeface="Montserrat" pitchFamily="34" charset="-120"/>
              </a:rPr>
              <a:t>ERP system integration and data pipeline hardening. Production environment deployment with security hardening. Monitoring and alerting configuration. User training and documentation. Parallel run with existing process for validation. Go-live with phased rollout across entities. Post-launch support and optimization.</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68417" y="594241"/>
            <a:ext cx="4521756" cy="522208"/>
          </a:xfrm>
          <a:prstGeom prst="rect">
            <a:avLst/>
          </a:prstGeom>
          <a:noFill/>
          <a:ln/>
        </p:spPr>
        <p:txBody>
          <a:bodyPr wrap="none" lIns="0" tIns="0" rIns="0" bIns="0" rtlCol="0" anchor="t"/>
          <a:lstStyle/>
          <a:p>
            <a:pPr marL="0" indent="0" algn="l">
              <a:lnSpc>
                <a:spcPts val="4100"/>
              </a:lnSpc>
              <a:buNone/>
            </a:pPr>
            <a:r>
              <a:rPr lang="en-US" sz="3250" b="1" dirty="0">
                <a:solidFill>
                  <a:srgbClr val="666666"/>
                </a:solidFill>
                <a:latin typeface="Barlow Bold" pitchFamily="34" charset="0"/>
                <a:ea typeface="Barlow Bold" pitchFamily="34" charset="-122"/>
                <a:cs typeface="Barlow Bold" pitchFamily="34" charset="-120"/>
              </a:rPr>
              <a:t>Expected Benefits &amp; ROI</a:t>
            </a:r>
            <a:endParaRPr lang="en-US" sz="3250" dirty="0"/>
          </a:p>
        </p:txBody>
      </p:sp>
      <p:pic>
        <p:nvPicPr>
          <p:cNvPr id="3" name="Image 0" descr="preencoded.png"/>
          <p:cNvPicPr>
            <a:picLocks noChangeAspect="1"/>
          </p:cNvPicPr>
          <p:nvPr/>
        </p:nvPicPr>
        <p:blipFill>
          <a:blip r:embed="rId3"/>
          <a:stretch>
            <a:fillRect/>
          </a:stretch>
        </p:blipFill>
        <p:spPr>
          <a:xfrm>
            <a:off x="668417" y="1554956"/>
            <a:ext cx="6442948" cy="3607951"/>
          </a:xfrm>
          <a:prstGeom prst="rect">
            <a:avLst/>
          </a:prstGeom>
        </p:spPr>
      </p:pic>
      <p:sp>
        <p:nvSpPr>
          <p:cNvPr id="4" name="Text 1"/>
          <p:cNvSpPr/>
          <p:nvPr/>
        </p:nvSpPr>
        <p:spPr>
          <a:xfrm>
            <a:off x="7526655" y="1534120"/>
            <a:ext cx="2506504" cy="313253"/>
          </a:xfrm>
          <a:prstGeom prst="rect">
            <a:avLst/>
          </a:prstGeom>
          <a:noFill/>
          <a:ln/>
        </p:spPr>
        <p:txBody>
          <a:bodyPr wrap="none" lIns="0" tIns="0" rIns="0" bIns="0" rtlCol="0" anchor="t"/>
          <a:lstStyle/>
          <a:p>
            <a:pPr marL="0" indent="0" algn="l">
              <a:lnSpc>
                <a:spcPts val="2450"/>
              </a:lnSpc>
              <a:buNone/>
            </a:pPr>
            <a:r>
              <a:rPr lang="en-US" sz="1950" b="1" dirty="0">
                <a:solidFill>
                  <a:srgbClr val="666666"/>
                </a:solidFill>
                <a:latin typeface="Barlow Bold" pitchFamily="34" charset="0"/>
                <a:ea typeface="Barlow Bold" pitchFamily="34" charset="-122"/>
                <a:cs typeface="Barlow Bold" pitchFamily="34" charset="-120"/>
              </a:rPr>
              <a:t>Quantifiable Impact</a:t>
            </a:r>
            <a:endParaRPr lang="en-US" sz="1950" dirty="0"/>
          </a:p>
        </p:txBody>
      </p:sp>
      <p:sp>
        <p:nvSpPr>
          <p:cNvPr id="5" name="Text 2"/>
          <p:cNvSpPr/>
          <p:nvPr/>
        </p:nvSpPr>
        <p:spPr>
          <a:xfrm>
            <a:off x="7526655" y="2014418"/>
            <a:ext cx="6442948" cy="80224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Montserrat" pitchFamily="34" charset="0"/>
                <a:ea typeface="Montserrat" pitchFamily="34" charset="-122"/>
                <a:cs typeface="Montserrat" pitchFamily="34" charset="-120"/>
              </a:rPr>
              <a:t>Organizations implementing automated reconciliation solutions typically see dramatic improvements across multiple dimensions of their financial operations.</a:t>
            </a:r>
            <a:endParaRPr lang="en-US" sz="1300" dirty="0"/>
          </a:p>
        </p:txBody>
      </p:sp>
      <p:sp>
        <p:nvSpPr>
          <p:cNvPr id="6" name="Text 3"/>
          <p:cNvSpPr/>
          <p:nvPr/>
        </p:nvSpPr>
        <p:spPr>
          <a:xfrm>
            <a:off x="7526655" y="2967038"/>
            <a:ext cx="6442948" cy="534829"/>
          </a:xfrm>
          <a:prstGeom prst="rect">
            <a:avLst/>
          </a:prstGeom>
          <a:noFill/>
          <a:ln/>
        </p:spPr>
        <p:txBody>
          <a:bodyPr wrap="square" lIns="0" tIns="0" rIns="0" bIns="0" rtlCol="0" anchor="t"/>
          <a:lstStyle/>
          <a:p>
            <a:pPr marL="0" indent="0" algn="l">
              <a:lnSpc>
                <a:spcPts val="2100"/>
              </a:lnSpc>
              <a:buNone/>
            </a:pPr>
            <a:r>
              <a:rPr lang="en-US" sz="1300" b="1" dirty="0">
                <a:solidFill>
                  <a:srgbClr val="666666"/>
                </a:solidFill>
                <a:latin typeface="Montserrat" pitchFamily="34" charset="0"/>
                <a:ea typeface="Montserrat" pitchFamily="34" charset="-122"/>
                <a:cs typeface="Montserrat" pitchFamily="34" charset="-120"/>
              </a:rPr>
              <a:t>Time savings:</a:t>
            </a:r>
            <a:r>
              <a:rPr lang="en-US" sz="1300" dirty="0">
                <a:solidFill>
                  <a:srgbClr val="666666"/>
                </a:solidFill>
                <a:latin typeface="Montserrat" pitchFamily="34" charset="0"/>
                <a:ea typeface="Montserrat" pitchFamily="34" charset="-122"/>
                <a:cs typeface="Montserrat" pitchFamily="34" charset="-120"/>
              </a:rPr>
              <a:t> Reduction in manual effort allows teams to focus on value-added analysis rather than data matching</a:t>
            </a:r>
            <a:endParaRPr lang="en-US" sz="1300" dirty="0"/>
          </a:p>
        </p:txBody>
      </p:sp>
      <p:sp>
        <p:nvSpPr>
          <p:cNvPr id="7" name="Text 4"/>
          <p:cNvSpPr/>
          <p:nvPr/>
        </p:nvSpPr>
        <p:spPr>
          <a:xfrm>
            <a:off x="7526655" y="3652242"/>
            <a:ext cx="6442948" cy="534829"/>
          </a:xfrm>
          <a:prstGeom prst="rect">
            <a:avLst/>
          </a:prstGeom>
          <a:noFill/>
          <a:ln/>
        </p:spPr>
        <p:txBody>
          <a:bodyPr wrap="square" lIns="0" tIns="0" rIns="0" bIns="0" rtlCol="0" anchor="t"/>
          <a:lstStyle/>
          <a:p>
            <a:pPr marL="0" indent="0" algn="l">
              <a:lnSpc>
                <a:spcPts val="2100"/>
              </a:lnSpc>
              <a:buNone/>
            </a:pPr>
            <a:r>
              <a:rPr lang="en-US" sz="1300" b="1" dirty="0">
                <a:solidFill>
                  <a:srgbClr val="666666"/>
                </a:solidFill>
                <a:latin typeface="Montserrat" pitchFamily="34" charset="0"/>
                <a:ea typeface="Montserrat" pitchFamily="34" charset="-122"/>
                <a:cs typeface="Montserrat" pitchFamily="34" charset="-120"/>
              </a:rPr>
              <a:t>Accuracy:</a:t>
            </a:r>
            <a:r>
              <a:rPr lang="en-US" sz="1300" dirty="0">
                <a:solidFill>
                  <a:srgbClr val="666666"/>
                </a:solidFill>
                <a:latin typeface="Montserrat" pitchFamily="34" charset="0"/>
                <a:ea typeface="Montserrat" pitchFamily="34" charset="-122"/>
                <a:cs typeface="Montserrat" pitchFamily="34" charset="-120"/>
              </a:rPr>
              <a:t> Elimination of human error and consistent application of matching logic</a:t>
            </a:r>
            <a:endParaRPr lang="en-US" sz="1300" dirty="0"/>
          </a:p>
        </p:txBody>
      </p:sp>
      <p:sp>
        <p:nvSpPr>
          <p:cNvPr id="8" name="Text 5"/>
          <p:cNvSpPr/>
          <p:nvPr/>
        </p:nvSpPr>
        <p:spPr>
          <a:xfrm>
            <a:off x="7526655" y="4337447"/>
            <a:ext cx="6442948" cy="534829"/>
          </a:xfrm>
          <a:prstGeom prst="rect">
            <a:avLst/>
          </a:prstGeom>
          <a:noFill/>
          <a:ln/>
        </p:spPr>
        <p:txBody>
          <a:bodyPr wrap="square" lIns="0" tIns="0" rIns="0" bIns="0" rtlCol="0" anchor="t"/>
          <a:lstStyle/>
          <a:p>
            <a:pPr marL="0" indent="0" algn="l">
              <a:lnSpc>
                <a:spcPts val="2100"/>
              </a:lnSpc>
              <a:buNone/>
            </a:pPr>
            <a:r>
              <a:rPr lang="en-US" sz="1300" b="1" dirty="0">
                <a:solidFill>
                  <a:srgbClr val="666666"/>
                </a:solidFill>
                <a:latin typeface="Montserrat" pitchFamily="34" charset="0"/>
                <a:ea typeface="Montserrat" pitchFamily="34" charset="-122"/>
                <a:cs typeface="Montserrat" pitchFamily="34" charset="-120"/>
              </a:rPr>
              <a:t>Cost reduction:</a:t>
            </a:r>
            <a:r>
              <a:rPr lang="en-US" sz="1300" dirty="0">
                <a:solidFill>
                  <a:srgbClr val="666666"/>
                </a:solidFill>
                <a:latin typeface="Montserrat" pitchFamily="34" charset="0"/>
                <a:ea typeface="Montserrat" pitchFamily="34" charset="-122"/>
                <a:cs typeface="Montserrat" pitchFamily="34" charset="-120"/>
              </a:rPr>
              <a:t> Lower headcount requirements and reduced need for external audit support</a:t>
            </a:r>
            <a:endParaRPr lang="en-US" sz="1300" dirty="0"/>
          </a:p>
        </p:txBody>
      </p:sp>
      <p:sp>
        <p:nvSpPr>
          <p:cNvPr id="9" name="Text 6"/>
          <p:cNvSpPr/>
          <p:nvPr/>
        </p:nvSpPr>
        <p:spPr>
          <a:xfrm>
            <a:off x="7526655" y="5022652"/>
            <a:ext cx="6442948" cy="534829"/>
          </a:xfrm>
          <a:prstGeom prst="rect">
            <a:avLst/>
          </a:prstGeom>
          <a:noFill/>
          <a:ln/>
        </p:spPr>
        <p:txBody>
          <a:bodyPr wrap="square" lIns="0" tIns="0" rIns="0" bIns="0" rtlCol="0" anchor="t"/>
          <a:lstStyle/>
          <a:p>
            <a:pPr marL="0" indent="0" algn="l">
              <a:lnSpc>
                <a:spcPts val="2100"/>
              </a:lnSpc>
              <a:buNone/>
            </a:pPr>
            <a:r>
              <a:rPr lang="en-US" sz="1300" b="1" dirty="0">
                <a:solidFill>
                  <a:srgbClr val="666666"/>
                </a:solidFill>
                <a:latin typeface="Montserrat" pitchFamily="34" charset="0"/>
                <a:ea typeface="Montserrat" pitchFamily="34" charset="-122"/>
                <a:cs typeface="Montserrat" pitchFamily="34" charset="-120"/>
              </a:rPr>
              <a:t>Faster close:</a:t>
            </a:r>
            <a:r>
              <a:rPr lang="en-US" sz="1300" dirty="0">
                <a:solidFill>
                  <a:srgbClr val="666666"/>
                </a:solidFill>
                <a:latin typeface="Montserrat" pitchFamily="34" charset="0"/>
                <a:ea typeface="Montserrat" pitchFamily="34" charset="-122"/>
                <a:cs typeface="Montserrat" pitchFamily="34" charset="-120"/>
              </a:rPr>
              <a:t> Accelerated month-end and quarter-end close cycles improving reporting agility</a:t>
            </a:r>
            <a:endParaRPr lang="en-US" sz="1300" dirty="0"/>
          </a:p>
        </p:txBody>
      </p:sp>
      <p:sp>
        <p:nvSpPr>
          <p:cNvPr id="10" name="Text 7"/>
          <p:cNvSpPr/>
          <p:nvPr/>
        </p:nvSpPr>
        <p:spPr>
          <a:xfrm>
            <a:off x="668417" y="5979200"/>
            <a:ext cx="3166705" cy="551378"/>
          </a:xfrm>
          <a:prstGeom prst="rect">
            <a:avLst/>
          </a:prstGeom>
          <a:noFill/>
          <a:ln/>
        </p:spPr>
        <p:txBody>
          <a:bodyPr wrap="none" lIns="0" tIns="0" rIns="0" bIns="0" rtlCol="0" anchor="t"/>
          <a:lstStyle/>
          <a:p>
            <a:pPr marL="0" indent="0" algn="ctr">
              <a:lnSpc>
                <a:spcPts val="4300"/>
              </a:lnSpc>
              <a:buNone/>
            </a:pPr>
            <a:r>
              <a:rPr lang="en-US" sz="4300" b="1" dirty="0">
                <a:solidFill>
                  <a:srgbClr val="666666"/>
                </a:solidFill>
                <a:latin typeface="Barlow Bold" pitchFamily="34" charset="0"/>
                <a:ea typeface="Barlow Bold" pitchFamily="34" charset="-122"/>
                <a:cs typeface="Barlow Bold" pitchFamily="34" charset="-120"/>
              </a:rPr>
              <a:t>8-12</a:t>
            </a:r>
            <a:endParaRPr lang="en-US" sz="4300" dirty="0"/>
          </a:p>
        </p:txBody>
      </p:sp>
      <p:sp>
        <p:nvSpPr>
          <p:cNvPr id="11" name="Text 8"/>
          <p:cNvSpPr/>
          <p:nvPr/>
        </p:nvSpPr>
        <p:spPr>
          <a:xfrm>
            <a:off x="1207413" y="6739295"/>
            <a:ext cx="2088713" cy="260985"/>
          </a:xfrm>
          <a:prstGeom prst="rect">
            <a:avLst/>
          </a:prstGeom>
          <a:noFill/>
          <a:ln/>
        </p:spPr>
        <p:txBody>
          <a:bodyPr wrap="none" lIns="0" tIns="0" rIns="0" bIns="0" rtlCol="0" anchor="t"/>
          <a:lstStyle/>
          <a:p>
            <a:pPr marL="0" indent="0" algn="ctr">
              <a:lnSpc>
                <a:spcPts val="2050"/>
              </a:lnSpc>
              <a:buNone/>
            </a:pPr>
            <a:r>
              <a:rPr lang="en-US" sz="1600" b="1" dirty="0">
                <a:solidFill>
                  <a:srgbClr val="666666"/>
                </a:solidFill>
                <a:latin typeface="Barlow Bold" pitchFamily="34" charset="0"/>
                <a:ea typeface="Barlow Bold" pitchFamily="34" charset="-122"/>
                <a:cs typeface="Barlow Bold" pitchFamily="34" charset="-120"/>
              </a:rPr>
              <a:t>Months to ROI</a:t>
            </a:r>
            <a:endParaRPr lang="en-US" sz="1600" dirty="0"/>
          </a:p>
        </p:txBody>
      </p:sp>
      <p:sp>
        <p:nvSpPr>
          <p:cNvPr id="12" name="Text 9"/>
          <p:cNvSpPr/>
          <p:nvPr/>
        </p:nvSpPr>
        <p:spPr>
          <a:xfrm>
            <a:off x="668417" y="7100530"/>
            <a:ext cx="3166705" cy="534829"/>
          </a:xfrm>
          <a:prstGeom prst="rect">
            <a:avLst/>
          </a:prstGeom>
          <a:noFill/>
          <a:ln/>
        </p:spPr>
        <p:txBody>
          <a:bodyPr wrap="square" lIns="0" tIns="0" rIns="0" bIns="0" rtlCol="0" anchor="t"/>
          <a:lstStyle/>
          <a:p>
            <a:pPr marL="0" indent="0" algn="ctr">
              <a:lnSpc>
                <a:spcPts val="2100"/>
              </a:lnSpc>
              <a:buNone/>
            </a:pPr>
            <a:r>
              <a:rPr lang="en-US" sz="1300" dirty="0">
                <a:solidFill>
                  <a:srgbClr val="666666"/>
                </a:solidFill>
                <a:latin typeface="Montserrat" pitchFamily="34" charset="0"/>
                <a:ea typeface="Montserrat" pitchFamily="34" charset="-122"/>
                <a:cs typeface="Montserrat" pitchFamily="34" charset="-120"/>
              </a:rPr>
              <a:t>Typical payback period based on labor savings and error reduction</a:t>
            </a:r>
            <a:endParaRPr lang="en-US" sz="1300" dirty="0"/>
          </a:p>
        </p:txBody>
      </p:sp>
      <p:sp>
        <p:nvSpPr>
          <p:cNvPr id="13" name="Text 10"/>
          <p:cNvSpPr/>
          <p:nvPr/>
        </p:nvSpPr>
        <p:spPr>
          <a:xfrm>
            <a:off x="4043958" y="5979200"/>
            <a:ext cx="3166824" cy="551378"/>
          </a:xfrm>
          <a:prstGeom prst="rect">
            <a:avLst/>
          </a:prstGeom>
          <a:noFill/>
          <a:ln/>
        </p:spPr>
        <p:txBody>
          <a:bodyPr wrap="none" lIns="0" tIns="0" rIns="0" bIns="0" rtlCol="0" anchor="t"/>
          <a:lstStyle/>
          <a:p>
            <a:pPr marL="0" indent="0" algn="ctr">
              <a:lnSpc>
                <a:spcPts val="4300"/>
              </a:lnSpc>
              <a:buNone/>
            </a:pPr>
            <a:r>
              <a:rPr lang="en-US" sz="4300" b="1" dirty="0">
                <a:solidFill>
                  <a:srgbClr val="666666"/>
                </a:solidFill>
                <a:latin typeface="Barlow Bold" pitchFamily="34" charset="0"/>
                <a:ea typeface="Barlow Bold" pitchFamily="34" charset="-122"/>
                <a:cs typeface="Barlow Bold" pitchFamily="34" charset="-120"/>
              </a:rPr>
              <a:t>95%</a:t>
            </a:r>
            <a:endParaRPr lang="en-US" sz="4300" dirty="0"/>
          </a:p>
        </p:txBody>
      </p:sp>
      <p:sp>
        <p:nvSpPr>
          <p:cNvPr id="14" name="Text 11"/>
          <p:cNvSpPr/>
          <p:nvPr/>
        </p:nvSpPr>
        <p:spPr>
          <a:xfrm>
            <a:off x="4582954" y="6739295"/>
            <a:ext cx="2088713" cy="260985"/>
          </a:xfrm>
          <a:prstGeom prst="rect">
            <a:avLst/>
          </a:prstGeom>
          <a:noFill/>
          <a:ln/>
        </p:spPr>
        <p:txBody>
          <a:bodyPr wrap="none" lIns="0" tIns="0" rIns="0" bIns="0" rtlCol="0" anchor="t"/>
          <a:lstStyle/>
          <a:p>
            <a:pPr marL="0" indent="0" algn="ctr">
              <a:lnSpc>
                <a:spcPts val="2050"/>
              </a:lnSpc>
              <a:buNone/>
            </a:pPr>
            <a:r>
              <a:rPr lang="en-US" sz="1600" b="1" dirty="0">
                <a:solidFill>
                  <a:srgbClr val="666666"/>
                </a:solidFill>
                <a:latin typeface="Barlow Bold" pitchFamily="34" charset="0"/>
                <a:ea typeface="Barlow Bold" pitchFamily="34" charset="-122"/>
                <a:cs typeface="Barlow Bold" pitchFamily="34" charset="-120"/>
              </a:rPr>
              <a:t>Auto-Match Rate</a:t>
            </a:r>
            <a:endParaRPr lang="en-US" sz="1600" dirty="0"/>
          </a:p>
        </p:txBody>
      </p:sp>
      <p:sp>
        <p:nvSpPr>
          <p:cNvPr id="15" name="Text 12"/>
          <p:cNvSpPr/>
          <p:nvPr/>
        </p:nvSpPr>
        <p:spPr>
          <a:xfrm>
            <a:off x="4043958" y="7100530"/>
            <a:ext cx="3166824" cy="534829"/>
          </a:xfrm>
          <a:prstGeom prst="rect">
            <a:avLst/>
          </a:prstGeom>
          <a:noFill/>
          <a:ln/>
        </p:spPr>
        <p:txBody>
          <a:bodyPr wrap="square" lIns="0" tIns="0" rIns="0" bIns="0" rtlCol="0" anchor="t"/>
          <a:lstStyle/>
          <a:p>
            <a:pPr marL="0" indent="0" algn="ctr">
              <a:lnSpc>
                <a:spcPts val="2100"/>
              </a:lnSpc>
              <a:buNone/>
            </a:pPr>
            <a:r>
              <a:rPr lang="en-US" sz="1300" dirty="0">
                <a:solidFill>
                  <a:srgbClr val="666666"/>
                </a:solidFill>
                <a:latin typeface="Montserrat" pitchFamily="34" charset="0"/>
                <a:ea typeface="Montserrat" pitchFamily="34" charset="-122"/>
                <a:cs typeface="Montserrat" pitchFamily="34" charset="-120"/>
              </a:rPr>
              <a:t>Percentage of transactions matched without human intervention</a:t>
            </a:r>
            <a:endParaRPr lang="en-US" sz="1300" dirty="0"/>
          </a:p>
        </p:txBody>
      </p:sp>
      <p:sp>
        <p:nvSpPr>
          <p:cNvPr id="16" name="Text 13"/>
          <p:cNvSpPr/>
          <p:nvPr/>
        </p:nvSpPr>
        <p:spPr>
          <a:xfrm>
            <a:off x="7419618" y="5979200"/>
            <a:ext cx="3166705" cy="551378"/>
          </a:xfrm>
          <a:prstGeom prst="rect">
            <a:avLst/>
          </a:prstGeom>
          <a:noFill/>
          <a:ln/>
        </p:spPr>
        <p:txBody>
          <a:bodyPr wrap="none" lIns="0" tIns="0" rIns="0" bIns="0" rtlCol="0" anchor="t"/>
          <a:lstStyle/>
          <a:p>
            <a:pPr marL="0" indent="0" algn="ctr">
              <a:lnSpc>
                <a:spcPts val="4300"/>
              </a:lnSpc>
              <a:buNone/>
            </a:pPr>
            <a:r>
              <a:rPr lang="en-US" sz="4300" b="1" dirty="0">
                <a:solidFill>
                  <a:srgbClr val="666666"/>
                </a:solidFill>
                <a:latin typeface="Barlow Bold" pitchFamily="34" charset="0"/>
                <a:ea typeface="Barlow Bold" pitchFamily="34" charset="-122"/>
                <a:cs typeface="Barlow Bold" pitchFamily="34" charset="-120"/>
              </a:rPr>
              <a:t>$450K</a:t>
            </a:r>
            <a:endParaRPr lang="en-US" sz="4300" dirty="0"/>
          </a:p>
        </p:txBody>
      </p:sp>
      <p:sp>
        <p:nvSpPr>
          <p:cNvPr id="17" name="Text 14"/>
          <p:cNvSpPr/>
          <p:nvPr/>
        </p:nvSpPr>
        <p:spPr>
          <a:xfrm>
            <a:off x="7958614" y="6739295"/>
            <a:ext cx="2088713" cy="260985"/>
          </a:xfrm>
          <a:prstGeom prst="rect">
            <a:avLst/>
          </a:prstGeom>
          <a:noFill/>
          <a:ln/>
        </p:spPr>
        <p:txBody>
          <a:bodyPr wrap="none" lIns="0" tIns="0" rIns="0" bIns="0" rtlCol="0" anchor="t"/>
          <a:lstStyle/>
          <a:p>
            <a:pPr marL="0" indent="0" algn="ctr">
              <a:lnSpc>
                <a:spcPts val="2050"/>
              </a:lnSpc>
              <a:buNone/>
            </a:pPr>
            <a:r>
              <a:rPr lang="en-US" sz="1600" b="1" dirty="0">
                <a:solidFill>
                  <a:srgbClr val="666666"/>
                </a:solidFill>
                <a:latin typeface="Barlow Bold" pitchFamily="34" charset="0"/>
                <a:ea typeface="Barlow Bold" pitchFamily="34" charset="-122"/>
                <a:cs typeface="Barlow Bold" pitchFamily="34" charset="-120"/>
              </a:rPr>
              <a:t>Annual Savings</a:t>
            </a:r>
            <a:endParaRPr lang="en-US" sz="1600" dirty="0"/>
          </a:p>
        </p:txBody>
      </p:sp>
      <p:sp>
        <p:nvSpPr>
          <p:cNvPr id="18" name="Text 15"/>
          <p:cNvSpPr/>
          <p:nvPr/>
        </p:nvSpPr>
        <p:spPr>
          <a:xfrm>
            <a:off x="7419618" y="7100530"/>
            <a:ext cx="3166705" cy="534829"/>
          </a:xfrm>
          <a:prstGeom prst="rect">
            <a:avLst/>
          </a:prstGeom>
          <a:noFill/>
          <a:ln/>
        </p:spPr>
        <p:txBody>
          <a:bodyPr wrap="square" lIns="0" tIns="0" rIns="0" bIns="0" rtlCol="0" anchor="t"/>
          <a:lstStyle/>
          <a:p>
            <a:pPr marL="0" indent="0" algn="ctr">
              <a:lnSpc>
                <a:spcPts val="2100"/>
              </a:lnSpc>
              <a:buNone/>
            </a:pPr>
            <a:r>
              <a:rPr lang="en-US" sz="1300" dirty="0">
                <a:solidFill>
                  <a:srgbClr val="666666"/>
                </a:solidFill>
                <a:latin typeface="Montserrat" pitchFamily="34" charset="0"/>
                <a:ea typeface="Montserrat" pitchFamily="34" charset="-122"/>
                <a:cs typeface="Montserrat" pitchFamily="34" charset="-120"/>
              </a:rPr>
              <a:t>Average cost reduction for mid-sized enterprise (1M transactions/year)</a:t>
            </a:r>
            <a:endParaRPr lang="en-US" sz="1300" dirty="0"/>
          </a:p>
        </p:txBody>
      </p:sp>
      <p:sp>
        <p:nvSpPr>
          <p:cNvPr id="19" name="Text 16"/>
          <p:cNvSpPr/>
          <p:nvPr/>
        </p:nvSpPr>
        <p:spPr>
          <a:xfrm>
            <a:off x="10795159" y="5979200"/>
            <a:ext cx="3166824" cy="551378"/>
          </a:xfrm>
          <a:prstGeom prst="rect">
            <a:avLst/>
          </a:prstGeom>
          <a:noFill/>
          <a:ln/>
        </p:spPr>
        <p:txBody>
          <a:bodyPr wrap="none" lIns="0" tIns="0" rIns="0" bIns="0" rtlCol="0" anchor="t"/>
          <a:lstStyle/>
          <a:p>
            <a:pPr marL="0" indent="0" algn="ctr">
              <a:lnSpc>
                <a:spcPts val="4300"/>
              </a:lnSpc>
              <a:buNone/>
            </a:pPr>
            <a:r>
              <a:rPr lang="en-US" sz="4300" b="1" dirty="0">
                <a:solidFill>
                  <a:srgbClr val="666666"/>
                </a:solidFill>
                <a:latin typeface="Barlow Bold" pitchFamily="34" charset="0"/>
                <a:ea typeface="Barlow Bold" pitchFamily="34" charset="-122"/>
                <a:cs typeface="Barlow Bold" pitchFamily="34" charset="-120"/>
              </a:rPr>
              <a:t>5</a:t>
            </a:r>
            <a:endParaRPr lang="en-US" sz="4300" dirty="0"/>
          </a:p>
        </p:txBody>
      </p:sp>
      <p:sp>
        <p:nvSpPr>
          <p:cNvPr id="20" name="Text 17"/>
          <p:cNvSpPr/>
          <p:nvPr/>
        </p:nvSpPr>
        <p:spPr>
          <a:xfrm>
            <a:off x="11334155" y="6739295"/>
            <a:ext cx="2088713" cy="260985"/>
          </a:xfrm>
          <a:prstGeom prst="rect">
            <a:avLst/>
          </a:prstGeom>
          <a:noFill/>
          <a:ln/>
        </p:spPr>
        <p:txBody>
          <a:bodyPr wrap="none" lIns="0" tIns="0" rIns="0" bIns="0" rtlCol="0" anchor="t"/>
          <a:lstStyle/>
          <a:p>
            <a:pPr marL="0" indent="0" algn="ctr">
              <a:lnSpc>
                <a:spcPts val="2050"/>
              </a:lnSpc>
              <a:buNone/>
            </a:pPr>
            <a:r>
              <a:rPr lang="en-US" sz="1600" b="1" dirty="0">
                <a:solidFill>
                  <a:srgbClr val="666666"/>
                </a:solidFill>
                <a:latin typeface="Barlow Bold" pitchFamily="34" charset="0"/>
                <a:ea typeface="Barlow Bold" pitchFamily="34" charset="-122"/>
                <a:cs typeface="Barlow Bold" pitchFamily="34" charset="-120"/>
              </a:rPr>
              <a:t>Days Faster Close</a:t>
            </a:r>
            <a:endParaRPr lang="en-US" sz="1600" dirty="0"/>
          </a:p>
        </p:txBody>
      </p:sp>
      <p:sp>
        <p:nvSpPr>
          <p:cNvPr id="21" name="Text 18"/>
          <p:cNvSpPr/>
          <p:nvPr/>
        </p:nvSpPr>
        <p:spPr>
          <a:xfrm>
            <a:off x="10795159" y="7100530"/>
            <a:ext cx="3166824" cy="534829"/>
          </a:xfrm>
          <a:prstGeom prst="rect">
            <a:avLst/>
          </a:prstGeom>
          <a:noFill/>
          <a:ln/>
        </p:spPr>
        <p:txBody>
          <a:bodyPr wrap="square" lIns="0" tIns="0" rIns="0" bIns="0" rtlCol="0" anchor="t"/>
          <a:lstStyle/>
          <a:p>
            <a:pPr marL="0" indent="0" algn="ctr">
              <a:lnSpc>
                <a:spcPts val="2100"/>
              </a:lnSpc>
              <a:buNone/>
            </a:pPr>
            <a:r>
              <a:rPr lang="en-US" sz="1300" dirty="0">
                <a:solidFill>
                  <a:srgbClr val="666666"/>
                </a:solidFill>
                <a:latin typeface="Montserrat" pitchFamily="34" charset="0"/>
                <a:ea typeface="Montserrat" pitchFamily="34" charset="-122"/>
                <a:cs typeface="Montserrat" pitchFamily="34" charset="-120"/>
              </a:rPr>
              <a:t>Reduction in time from month-end to completed reconciliation</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22709" y="496848"/>
            <a:ext cx="6897886" cy="564594"/>
          </a:xfrm>
          <a:prstGeom prst="rect">
            <a:avLst/>
          </a:prstGeom>
          <a:noFill/>
          <a:ln/>
        </p:spPr>
        <p:txBody>
          <a:bodyPr wrap="none" lIns="0" tIns="0" rIns="0" bIns="0" rtlCol="0" anchor="t"/>
          <a:lstStyle/>
          <a:p>
            <a:pPr marL="0" indent="0" algn="l">
              <a:lnSpc>
                <a:spcPts val="4400"/>
              </a:lnSpc>
              <a:buNone/>
            </a:pPr>
            <a:r>
              <a:rPr lang="en-US" sz="3550" b="1" dirty="0">
                <a:solidFill>
                  <a:srgbClr val="666666"/>
                </a:solidFill>
                <a:latin typeface="Barlow Bold" pitchFamily="34" charset="0"/>
                <a:ea typeface="Barlow Bold" pitchFamily="34" charset="-122"/>
                <a:cs typeface="Barlow Bold" pitchFamily="34" charset="-120"/>
              </a:rPr>
              <a:t>Security &amp; Compliance Framework</a:t>
            </a:r>
            <a:endParaRPr lang="en-US" sz="3550" dirty="0"/>
          </a:p>
        </p:txBody>
      </p:sp>
      <p:sp>
        <p:nvSpPr>
          <p:cNvPr id="3" name="Text 1"/>
          <p:cNvSpPr/>
          <p:nvPr/>
        </p:nvSpPr>
        <p:spPr>
          <a:xfrm>
            <a:off x="722709" y="1422797"/>
            <a:ext cx="13184981" cy="578168"/>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Financial data security is paramount. Our solution implements defense-in-depth security architecture with multiple layers of protection, meeting the stringent requirements of financial services, healthcare, and other regulated industries.</a:t>
            </a:r>
            <a:endParaRPr lang="en-US" sz="1400" dirty="0"/>
          </a:p>
        </p:txBody>
      </p:sp>
      <p:sp>
        <p:nvSpPr>
          <p:cNvPr id="4" name="Shape 2"/>
          <p:cNvSpPr/>
          <p:nvPr/>
        </p:nvSpPr>
        <p:spPr>
          <a:xfrm>
            <a:off x="722709" y="2204204"/>
            <a:ext cx="6502122" cy="2532102"/>
          </a:xfrm>
          <a:prstGeom prst="roundRect">
            <a:avLst>
              <a:gd name="adj" fmla="val 4333"/>
            </a:avLst>
          </a:prstGeom>
          <a:solidFill>
            <a:srgbClr val="FFFFFF"/>
          </a:solidFill>
          <a:ln w="22860">
            <a:solidFill>
              <a:srgbClr val="B4D9E3"/>
            </a:solidFill>
            <a:prstDash val="solid"/>
          </a:ln>
        </p:spPr>
      </p:sp>
      <p:sp>
        <p:nvSpPr>
          <p:cNvPr id="5" name="Shape 3"/>
          <p:cNvSpPr/>
          <p:nvPr/>
        </p:nvSpPr>
        <p:spPr>
          <a:xfrm>
            <a:off x="699849" y="2204204"/>
            <a:ext cx="91440" cy="2532102"/>
          </a:xfrm>
          <a:prstGeom prst="roundRect">
            <a:avLst>
              <a:gd name="adj" fmla="val 82993"/>
            </a:avLst>
          </a:prstGeom>
          <a:solidFill>
            <a:srgbClr val="07ACD9"/>
          </a:solidFill>
          <a:ln/>
        </p:spPr>
      </p:sp>
      <p:sp>
        <p:nvSpPr>
          <p:cNvPr id="6" name="Text 4"/>
          <p:cNvSpPr/>
          <p:nvPr/>
        </p:nvSpPr>
        <p:spPr>
          <a:xfrm>
            <a:off x="994767" y="2407682"/>
            <a:ext cx="2258497" cy="282297"/>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Data Encryption</a:t>
            </a:r>
            <a:endParaRPr lang="en-US" sz="1750" dirty="0"/>
          </a:p>
        </p:txBody>
      </p:sp>
      <p:sp>
        <p:nvSpPr>
          <p:cNvPr id="7" name="Text 5"/>
          <p:cNvSpPr/>
          <p:nvPr/>
        </p:nvSpPr>
        <p:spPr>
          <a:xfrm>
            <a:off x="994767" y="2798326"/>
            <a:ext cx="6026587" cy="1734503"/>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Encryption at rest using Google-managed or customer-managed encryption keys (CMEK) with Cloud KMS. All data in Cloud SQL, BigQuery, and Cloud Storage encrypted by default. Encryption in transit using TLS 1.3 for all network communications. Field-level encryption for highly sensitive data like account numbers using application-layer encryption before storage.</a:t>
            </a:r>
            <a:endParaRPr lang="en-US" sz="1400" dirty="0"/>
          </a:p>
        </p:txBody>
      </p:sp>
      <p:sp>
        <p:nvSpPr>
          <p:cNvPr id="8" name="Shape 6"/>
          <p:cNvSpPr/>
          <p:nvPr/>
        </p:nvSpPr>
        <p:spPr>
          <a:xfrm>
            <a:off x="7405449" y="2204204"/>
            <a:ext cx="6502241" cy="2532102"/>
          </a:xfrm>
          <a:prstGeom prst="roundRect">
            <a:avLst>
              <a:gd name="adj" fmla="val 4333"/>
            </a:avLst>
          </a:prstGeom>
          <a:solidFill>
            <a:srgbClr val="FFFFFF"/>
          </a:solidFill>
          <a:ln w="22860">
            <a:solidFill>
              <a:srgbClr val="B4D9E3"/>
            </a:solidFill>
            <a:prstDash val="solid"/>
          </a:ln>
        </p:spPr>
      </p:sp>
      <p:sp>
        <p:nvSpPr>
          <p:cNvPr id="9" name="Shape 7"/>
          <p:cNvSpPr/>
          <p:nvPr/>
        </p:nvSpPr>
        <p:spPr>
          <a:xfrm>
            <a:off x="7382589" y="2204204"/>
            <a:ext cx="91440" cy="2532102"/>
          </a:xfrm>
          <a:prstGeom prst="roundRect">
            <a:avLst>
              <a:gd name="adj" fmla="val 82993"/>
            </a:avLst>
          </a:prstGeom>
          <a:solidFill>
            <a:srgbClr val="07ACD9"/>
          </a:solidFill>
          <a:ln/>
        </p:spPr>
      </p:sp>
      <p:sp>
        <p:nvSpPr>
          <p:cNvPr id="10" name="Text 8"/>
          <p:cNvSpPr/>
          <p:nvPr/>
        </p:nvSpPr>
        <p:spPr>
          <a:xfrm>
            <a:off x="7677507" y="2407682"/>
            <a:ext cx="2258497" cy="282297"/>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Access Controls</a:t>
            </a:r>
            <a:endParaRPr lang="en-US" sz="1750" dirty="0"/>
          </a:p>
        </p:txBody>
      </p:sp>
      <p:sp>
        <p:nvSpPr>
          <p:cNvPr id="11" name="Text 9"/>
          <p:cNvSpPr/>
          <p:nvPr/>
        </p:nvSpPr>
        <p:spPr>
          <a:xfrm>
            <a:off x="7677507" y="2798326"/>
            <a:ext cx="6026706" cy="1734503"/>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Identity and Access Management (IAM) with principle of least privilege. Service accounts with workload identity for inter-service authentication. Multi-factor authentication required for all human users. Role-based access control (RBAC) with separation of duties between data entry, reconciliation, and approval roles. Just-in-time access provisioning for administrative tasks.</a:t>
            </a:r>
            <a:endParaRPr lang="en-US" sz="1400" dirty="0"/>
          </a:p>
        </p:txBody>
      </p:sp>
      <p:sp>
        <p:nvSpPr>
          <p:cNvPr id="12" name="Shape 10"/>
          <p:cNvSpPr/>
          <p:nvPr/>
        </p:nvSpPr>
        <p:spPr>
          <a:xfrm>
            <a:off x="722709" y="4916924"/>
            <a:ext cx="6502122" cy="2821186"/>
          </a:xfrm>
          <a:prstGeom prst="roundRect">
            <a:avLst>
              <a:gd name="adj" fmla="val 3889"/>
            </a:avLst>
          </a:prstGeom>
          <a:solidFill>
            <a:srgbClr val="FFFFFF"/>
          </a:solidFill>
          <a:ln w="22860">
            <a:solidFill>
              <a:srgbClr val="B4D9E3"/>
            </a:solidFill>
            <a:prstDash val="solid"/>
          </a:ln>
        </p:spPr>
      </p:sp>
      <p:sp>
        <p:nvSpPr>
          <p:cNvPr id="13" name="Shape 11"/>
          <p:cNvSpPr/>
          <p:nvPr/>
        </p:nvSpPr>
        <p:spPr>
          <a:xfrm>
            <a:off x="699849" y="4916924"/>
            <a:ext cx="91440" cy="2821186"/>
          </a:xfrm>
          <a:prstGeom prst="roundRect">
            <a:avLst>
              <a:gd name="adj" fmla="val 82993"/>
            </a:avLst>
          </a:prstGeom>
          <a:solidFill>
            <a:srgbClr val="07ACD9"/>
          </a:solidFill>
          <a:ln/>
        </p:spPr>
      </p:sp>
      <p:sp>
        <p:nvSpPr>
          <p:cNvPr id="14" name="Text 12"/>
          <p:cNvSpPr/>
          <p:nvPr/>
        </p:nvSpPr>
        <p:spPr>
          <a:xfrm>
            <a:off x="994767" y="5120402"/>
            <a:ext cx="2258497" cy="282297"/>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Network Security</a:t>
            </a:r>
            <a:endParaRPr lang="en-US" sz="1750" dirty="0"/>
          </a:p>
        </p:txBody>
      </p:sp>
      <p:sp>
        <p:nvSpPr>
          <p:cNvPr id="15" name="Text 13"/>
          <p:cNvSpPr/>
          <p:nvPr/>
        </p:nvSpPr>
        <p:spPr>
          <a:xfrm>
            <a:off x="994767" y="5511046"/>
            <a:ext cx="6026587" cy="2023586"/>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VPC Service Controls creating security perimeters around sensitive data. Private Google Access for services without public IP exposure. Cloud Armor WAF protecting API endpoints from common attacks. DDoS protection with automatic scaling and traffic filtering. Network policies restricting pod-to-pod communication in GKE. VPN or Dedicated Interconnect for hybrid connectivity.</a:t>
            </a:r>
            <a:endParaRPr lang="en-US" sz="1400" dirty="0"/>
          </a:p>
        </p:txBody>
      </p:sp>
      <p:sp>
        <p:nvSpPr>
          <p:cNvPr id="16" name="Shape 14"/>
          <p:cNvSpPr/>
          <p:nvPr/>
        </p:nvSpPr>
        <p:spPr>
          <a:xfrm>
            <a:off x="7405449" y="4916924"/>
            <a:ext cx="6502241" cy="2821186"/>
          </a:xfrm>
          <a:prstGeom prst="roundRect">
            <a:avLst>
              <a:gd name="adj" fmla="val 3889"/>
            </a:avLst>
          </a:prstGeom>
          <a:solidFill>
            <a:srgbClr val="FFFFFF"/>
          </a:solidFill>
          <a:ln w="22860">
            <a:solidFill>
              <a:srgbClr val="B4D9E3"/>
            </a:solidFill>
            <a:prstDash val="solid"/>
          </a:ln>
        </p:spPr>
      </p:sp>
      <p:sp>
        <p:nvSpPr>
          <p:cNvPr id="17" name="Shape 15"/>
          <p:cNvSpPr/>
          <p:nvPr/>
        </p:nvSpPr>
        <p:spPr>
          <a:xfrm>
            <a:off x="7382589" y="4916924"/>
            <a:ext cx="91440" cy="2821186"/>
          </a:xfrm>
          <a:prstGeom prst="roundRect">
            <a:avLst>
              <a:gd name="adj" fmla="val 82993"/>
            </a:avLst>
          </a:prstGeom>
          <a:solidFill>
            <a:srgbClr val="07ACD9"/>
          </a:solidFill>
          <a:ln/>
        </p:spPr>
      </p:sp>
      <p:sp>
        <p:nvSpPr>
          <p:cNvPr id="18" name="Text 16"/>
          <p:cNvSpPr/>
          <p:nvPr/>
        </p:nvSpPr>
        <p:spPr>
          <a:xfrm>
            <a:off x="7677507" y="5120402"/>
            <a:ext cx="2278975" cy="282297"/>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Compliance &amp; Auditing</a:t>
            </a:r>
            <a:endParaRPr lang="en-US" sz="1750" dirty="0"/>
          </a:p>
        </p:txBody>
      </p:sp>
      <p:sp>
        <p:nvSpPr>
          <p:cNvPr id="19" name="Text 17"/>
          <p:cNvSpPr/>
          <p:nvPr/>
        </p:nvSpPr>
        <p:spPr>
          <a:xfrm>
            <a:off x="7677507" y="5511046"/>
            <a:ext cx="6026706" cy="1734503"/>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Cloud Audit Logs capturing all API calls and data access events. Security Command Center providing unified security and risk dashboard. Data Loss Prevention (DLP) scanning for sensitive information in files. Compliance with SOC 2 Type II, ISO 27001, PCI-DSS requirements. Regular vulnerability scanning and penetration testing. Automated compliance reporting for regulatory filings.</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35449" y="506373"/>
            <a:ext cx="5700236" cy="574596"/>
          </a:xfrm>
          <a:prstGeom prst="rect">
            <a:avLst/>
          </a:prstGeom>
          <a:noFill/>
          <a:ln/>
        </p:spPr>
        <p:txBody>
          <a:bodyPr wrap="none" lIns="0" tIns="0" rIns="0" bIns="0" rtlCol="0" anchor="t"/>
          <a:lstStyle/>
          <a:p>
            <a:pPr marL="0" indent="0" algn="l">
              <a:lnSpc>
                <a:spcPts val="4500"/>
              </a:lnSpc>
              <a:buNone/>
            </a:pPr>
            <a:r>
              <a:rPr lang="en-US" sz="3600" b="1" dirty="0">
                <a:solidFill>
                  <a:srgbClr val="666666"/>
                </a:solidFill>
                <a:latin typeface="Barlow Bold" pitchFamily="34" charset="0"/>
                <a:ea typeface="Barlow Bold" pitchFamily="34" charset="-122"/>
                <a:cs typeface="Barlow Bold" pitchFamily="34" charset="-120"/>
              </a:rPr>
              <a:t>Next Steps: Partner With Us</a:t>
            </a:r>
            <a:endParaRPr lang="en-US" sz="3600" dirty="0"/>
          </a:p>
        </p:txBody>
      </p:sp>
      <p:sp>
        <p:nvSpPr>
          <p:cNvPr id="3" name="Text 1"/>
          <p:cNvSpPr/>
          <p:nvPr/>
        </p:nvSpPr>
        <p:spPr>
          <a:xfrm>
            <a:off x="735449" y="1540550"/>
            <a:ext cx="5998131" cy="344686"/>
          </a:xfrm>
          <a:prstGeom prst="rect">
            <a:avLst/>
          </a:prstGeom>
          <a:noFill/>
          <a:ln/>
        </p:spPr>
        <p:txBody>
          <a:bodyPr wrap="none" lIns="0" tIns="0" rIns="0" bIns="0" rtlCol="0" anchor="t"/>
          <a:lstStyle/>
          <a:p>
            <a:pPr marL="0" indent="0" algn="l">
              <a:lnSpc>
                <a:spcPts val="2700"/>
              </a:lnSpc>
              <a:buNone/>
            </a:pPr>
            <a:r>
              <a:rPr lang="en-US" sz="2150" b="1" dirty="0">
                <a:solidFill>
                  <a:srgbClr val="666666"/>
                </a:solidFill>
                <a:latin typeface="Barlow Bold" pitchFamily="34" charset="0"/>
                <a:ea typeface="Barlow Bold" pitchFamily="34" charset="-122"/>
                <a:cs typeface="Barlow Bold" pitchFamily="34" charset="-120"/>
              </a:rPr>
              <a:t>Ready to Transform Your Reconciliation Process?</a:t>
            </a:r>
            <a:endParaRPr lang="en-US" sz="2150" dirty="0"/>
          </a:p>
        </p:txBody>
      </p:sp>
      <p:sp>
        <p:nvSpPr>
          <p:cNvPr id="4" name="Text 2"/>
          <p:cNvSpPr/>
          <p:nvPr/>
        </p:nvSpPr>
        <p:spPr>
          <a:xfrm>
            <a:off x="735449" y="2069068"/>
            <a:ext cx="7716202" cy="1176337"/>
          </a:xfrm>
          <a:prstGeom prst="rect">
            <a:avLst/>
          </a:prstGeom>
          <a:noFill/>
          <a:ln/>
        </p:spPr>
        <p:txBody>
          <a:bodyPr wrap="square" lIns="0" tIns="0" rIns="0" bIns="0" rtlCol="0" anchor="t"/>
          <a:lstStyle/>
          <a:p>
            <a:pPr marL="0" indent="0" algn="l">
              <a:lnSpc>
                <a:spcPts val="2300"/>
              </a:lnSpc>
              <a:buNone/>
            </a:pPr>
            <a:r>
              <a:rPr lang="en-US" sz="1400" dirty="0">
                <a:solidFill>
                  <a:srgbClr val="666666"/>
                </a:solidFill>
                <a:latin typeface="Montserrat" pitchFamily="34" charset="0"/>
                <a:ea typeface="Montserrat" pitchFamily="34" charset="-122"/>
                <a:cs typeface="Montserrat" pitchFamily="34" charset="-120"/>
              </a:rPr>
              <a:t>Our team of cloud architects, data engineers, and AI specialists is ready to help you build and deploy an intelligent reconciliation solution tailored to your organization's specific needs. We offer flexible engagement models from consulting partnerships to fully managed solutions.</a:t>
            </a:r>
            <a:endParaRPr lang="en-US" sz="1400" dirty="0"/>
          </a:p>
        </p:txBody>
      </p:sp>
      <p:sp>
        <p:nvSpPr>
          <p:cNvPr id="5" name="Text 3"/>
          <p:cNvSpPr/>
          <p:nvPr/>
        </p:nvSpPr>
        <p:spPr>
          <a:xfrm>
            <a:off x="735449" y="3429238"/>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666666"/>
                </a:solidFill>
                <a:latin typeface="Barlow Bold" pitchFamily="34" charset="0"/>
                <a:ea typeface="Barlow Bold" pitchFamily="34" charset="-122"/>
                <a:cs typeface="Barlow Bold" pitchFamily="34" charset="-120"/>
              </a:rPr>
              <a:t>What You Get:</a:t>
            </a:r>
            <a:endParaRPr lang="en-US" sz="1800" dirty="0"/>
          </a:p>
        </p:txBody>
      </p:sp>
      <p:sp>
        <p:nvSpPr>
          <p:cNvPr id="6" name="Text 4"/>
          <p:cNvSpPr/>
          <p:nvPr/>
        </p:nvSpPr>
        <p:spPr>
          <a:xfrm>
            <a:off x="735449" y="3900249"/>
            <a:ext cx="7716202" cy="588169"/>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666666"/>
                </a:solidFill>
                <a:latin typeface="Montserrat" pitchFamily="34" charset="0"/>
                <a:ea typeface="Montserrat" pitchFamily="34" charset="-122"/>
                <a:cs typeface="Montserrat" pitchFamily="34" charset="-120"/>
              </a:rPr>
              <a:t>Comprehensive discovery workshop to understand your current processes and pain points</a:t>
            </a:r>
            <a:endParaRPr lang="en-US" sz="1400" dirty="0"/>
          </a:p>
        </p:txBody>
      </p:sp>
      <p:sp>
        <p:nvSpPr>
          <p:cNvPr id="7" name="Text 5"/>
          <p:cNvSpPr/>
          <p:nvPr/>
        </p:nvSpPr>
        <p:spPr>
          <a:xfrm>
            <a:off x="735449" y="4552712"/>
            <a:ext cx="7716202" cy="588169"/>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666666"/>
                </a:solidFill>
                <a:latin typeface="Montserrat" pitchFamily="34" charset="0"/>
                <a:ea typeface="Montserrat" pitchFamily="34" charset="-122"/>
                <a:cs typeface="Montserrat" pitchFamily="34" charset="-120"/>
              </a:rPr>
              <a:t>Detailed solution architecture customized for your ERP systems and data volumes</a:t>
            </a:r>
            <a:endParaRPr lang="en-US" sz="1400" dirty="0"/>
          </a:p>
        </p:txBody>
      </p:sp>
      <p:sp>
        <p:nvSpPr>
          <p:cNvPr id="8" name="Text 6"/>
          <p:cNvSpPr/>
          <p:nvPr/>
        </p:nvSpPr>
        <p:spPr>
          <a:xfrm>
            <a:off x="735449" y="5205174"/>
            <a:ext cx="7716202" cy="588169"/>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666666"/>
                </a:solidFill>
                <a:latin typeface="Montserrat" pitchFamily="34" charset="0"/>
                <a:ea typeface="Montserrat" pitchFamily="34" charset="-122"/>
                <a:cs typeface="Montserrat" pitchFamily="34" charset="-120"/>
              </a:rPr>
              <a:t>Proof-of-concept implementation demonstrating matching accuracy on your actual data</a:t>
            </a:r>
            <a:endParaRPr lang="en-US" sz="1400" dirty="0"/>
          </a:p>
        </p:txBody>
      </p:sp>
      <p:sp>
        <p:nvSpPr>
          <p:cNvPr id="9" name="Text 7"/>
          <p:cNvSpPr/>
          <p:nvPr/>
        </p:nvSpPr>
        <p:spPr>
          <a:xfrm>
            <a:off x="735449" y="5857637"/>
            <a:ext cx="7716202" cy="294084"/>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666666"/>
                </a:solidFill>
                <a:latin typeface="Montserrat" pitchFamily="34" charset="0"/>
                <a:ea typeface="Montserrat" pitchFamily="34" charset="-122"/>
                <a:cs typeface="Montserrat" pitchFamily="34" charset="-120"/>
              </a:rPr>
              <a:t>Full production deployment with knowledge transfer to your engineering team</a:t>
            </a:r>
            <a:endParaRPr lang="en-US" sz="1400" dirty="0"/>
          </a:p>
        </p:txBody>
      </p:sp>
      <p:sp>
        <p:nvSpPr>
          <p:cNvPr id="10" name="Text 8"/>
          <p:cNvSpPr/>
          <p:nvPr/>
        </p:nvSpPr>
        <p:spPr>
          <a:xfrm>
            <a:off x="735449" y="6216015"/>
            <a:ext cx="7716202" cy="294084"/>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666666"/>
                </a:solidFill>
                <a:latin typeface="Montserrat" pitchFamily="34" charset="0"/>
                <a:ea typeface="Montserrat" pitchFamily="34" charset="-122"/>
                <a:cs typeface="Montserrat" pitchFamily="34" charset="-120"/>
              </a:rPr>
              <a:t>Ongoing support and optimization as your needs evolve</a:t>
            </a:r>
            <a:endParaRPr lang="en-US" sz="1400" dirty="0"/>
          </a:p>
        </p:txBody>
      </p:sp>
      <p:sp>
        <p:nvSpPr>
          <p:cNvPr id="11" name="Text 9"/>
          <p:cNvSpPr/>
          <p:nvPr/>
        </p:nvSpPr>
        <p:spPr>
          <a:xfrm>
            <a:off x="735449" y="6675477"/>
            <a:ext cx="7716202" cy="882253"/>
          </a:xfrm>
          <a:prstGeom prst="rect">
            <a:avLst/>
          </a:prstGeom>
          <a:noFill/>
          <a:ln/>
        </p:spPr>
        <p:txBody>
          <a:bodyPr wrap="square" lIns="0" tIns="0" rIns="0" bIns="0" rtlCol="0" anchor="t"/>
          <a:lstStyle/>
          <a:p>
            <a:pPr marL="0" indent="0" algn="l">
              <a:lnSpc>
                <a:spcPts val="2300"/>
              </a:lnSpc>
              <a:buNone/>
            </a:pPr>
            <a:r>
              <a:rPr lang="en-US" sz="1400" dirty="0">
                <a:solidFill>
                  <a:srgbClr val="666666"/>
                </a:solidFill>
                <a:latin typeface="Montserrat" pitchFamily="34" charset="0"/>
                <a:ea typeface="Montserrat" pitchFamily="34" charset="-122"/>
                <a:cs typeface="Montserrat" pitchFamily="34" charset="-120"/>
              </a:rPr>
              <a:t>Contact us today to schedule a demonstration and discuss how AI-powered reconciliation can accelerate your financial close, improve accuracy, and free your team to focus on strategic analysis rather than manual data matching.</a:t>
            </a:r>
            <a:endParaRPr lang="en-US" sz="1400" dirty="0"/>
          </a:p>
        </p:txBody>
      </p:sp>
      <p:pic>
        <p:nvPicPr>
          <p:cNvPr id="12" name="Image 0" descr="preencoded.png"/>
          <p:cNvPicPr>
            <a:picLocks noChangeAspect="1"/>
          </p:cNvPicPr>
          <p:nvPr/>
        </p:nvPicPr>
        <p:blipFill>
          <a:blip r:embed="rId3"/>
          <a:stretch>
            <a:fillRect/>
          </a:stretch>
        </p:blipFill>
        <p:spPr>
          <a:xfrm>
            <a:off x="8907899" y="1563529"/>
            <a:ext cx="4994553" cy="4994553"/>
          </a:xfrm>
          <a:prstGeom prst="rect">
            <a:avLst/>
          </a:prstGeom>
        </p:spPr>
      </p:pic>
      <p:pic>
        <p:nvPicPr>
          <p:cNvPr id="13" name="Image 1" descr="preencoded.png">
            <a:hlinkClick r:id="" action="ppaction://noaction"/>
          </p:cNvPr>
          <p:cNvPicPr>
            <a:picLocks noChangeAspect="1"/>
          </p:cNvPicPr>
          <p:nvPr/>
        </p:nvPicPr>
        <p:blipFill>
          <a:blip r:embed="rId4"/>
          <a:stretch>
            <a:fillRect/>
          </a:stretch>
        </p:blipFill>
        <p:spPr>
          <a:xfrm>
            <a:off x="8907899" y="6764893"/>
            <a:ext cx="1877973" cy="5055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3471"/>
            <a:ext cx="6337221" cy="620078"/>
          </a:xfrm>
          <a:prstGeom prst="rect">
            <a:avLst/>
          </a:prstGeom>
          <a:noFill/>
          <a:ln/>
        </p:spPr>
        <p:txBody>
          <a:bodyPr wrap="none" lIns="0" tIns="0" rIns="0" bIns="0" rtlCol="0" anchor="t"/>
          <a:lstStyle/>
          <a:p>
            <a:pPr marL="0" indent="0" algn="l">
              <a:lnSpc>
                <a:spcPts val="4850"/>
              </a:lnSpc>
              <a:buNone/>
            </a:pPr>
            <a:r>
              <a:rPr lang="en-US" sz="3900" b="1" dirty="0">
                <a:solidFill>
                  <a:srgbClr val="666666"/>
                </a:solidFill>
                <a:latin typeface="Barlow Bold" pitchFamily="34" charset="0"/>
                <a:ea typeface="Barlow Bold" pitchFamily="34" charset="-122"/>
                <a:cs typeface="Barlow Bold" pitchFamily="34" charset="-120"/>
              </a:rPr>
              <a:t>The Reconciliation Challenge</a:t>
            </a:r>
            <a:endParaRPr lang="en-US" sz="3900" dirty="0"/>
          </a:p>
        </p:txBody>
      </p:sp>
      <p:sp>
        <p:nvSpPr>
          <p:cNvPr id="3" name="Text 1"/>
          <p:cNvSpPr/>
          <p:nvPr/>
        </p:nvSpPr>
        <p:spPr>
          <a:xfrm>
            <a:off x="793790" y="2219563"/>
            <a:ext cx="3578543" cy="372070"/>
          </a:xfrm>
          <a:prstGeom prst="rect">
            <a:avLst/>
          </a:prstGeom>
          <a:noFill/>
          <a:ln/>
        </p:spPr>
        <p:txBody>
          <a:bodyPr wrap="none" lIns="0" tIns="0" rIns="0" bIns="0" rtlCol="0" anchor="t"/>
          <a:lstStyle/>
          <a:p>
            <a:pPr marL="0" indent="0" algn="l">
              <a:lnSpc>
                <a:spcPts val="2900"/>
              </a:lnSpc>
              <a:buNone/>
            </a:pPr>
            <a:r>
              <a:rPr lang="en-US" sz="2300" b="1" dirty="0">
                <a:solidFill>
                  <a:srgbClr val="666666"/>
                </a:solidFill>
                <a:latin typeface="Barlow Bold" pitchFamily="34" charset="0"/>
                <a:ea typeface="Barlow Bold" pitchFamily="34" charset="-122"/>
                <a:cs typeface="Barlow Bold" pitchFamily="34" charset="-120"/>
              </a:rPr>
              <a:t>Manual Process Pain Points</a:t>
            </a:r>
            <a:endParaRPr lang="en-US" sz="2300" dirty="0"/>
          </a:p>
        </p:txBody>
      </p:sp>
      <p:sp>
        <p:nvSpPr>
          <p:cNvPr id="4" name="Text 2"/>
          <p:cNvSpPr/>
          <p:nvPr/>
        </p:nvSpPr>
        <p:spPr>
          <a:xfrm>
            <a:off x="793790" y="2789992"/>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Financial reconciliation remains one of the most time-intensive and error-prone activities in enterprise finance operations. Traditional approaches involve teams of analysts manually comparing thousands of transactions between bank statements and internal ledgers, often spending weeks on month-end close processes.</a:t>
            </a:r>
            <a:endParaRPr lang="en-US" sz="1550" dirty="0"/>
          </a:p>
        </p:txBody>
      </p:sp>
      <p:sp>
        <p:nvSpPr>
          <p:cNvPr id="5" name="Text 3"/>
          <p:cNvSpPr/>
          <p:nvPr/>
        </p:nvSpPr>
        <p:spPr>
          <a:xfrm>
            <a:off x="793790" y="487382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Human error rates averaging 3-5% in manual reconciliation</a:t>
            </a:r>
            <a:endParaRPr lang="en-US" sz="1550" dirty="0"/>
          </a:p>
        </p:txBody>
      </p:sp>
      <p:sp>
        <p:nvSpPr>
          <p:cNvPr id="6" name="Text 4"/>
          <p:cNvSpPr/>
          <p:nvPr/>
        </p:nvSpPr>
        <p:spPr>
          <a:xfrm>
            <a:off x="793790" y="526077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Time-consuming review cycles delaying financial close by 5-10 days</a:t>
            </a:r>
            <a:endParaRPr lang="en-US" sz="1550" dirty="0"/>
          </a:p>
        </p:txBody>
      </p:sp>
      <p:sp>
        <p:nvSpPr>
          <p:cNvPr id="7" name="Text 5"/>
          <p:cNvSpPr/>
          <p:nvPr/>
        </p:nvSpPr>
        <p:spPr>
          <a:xfrm>
            <a:off x="793790" y="596526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Limited scalability as transaction volumes grow</a:t>
            </a:r>
            <a:endParaRPr lang="en-US" sz="1550" dirty="0"/>
          </a:p>
        </p:txBody>
      </p:sp>
      <p:sp>
        <p:nvSpPr>
          <p:cNvPr id="8" name="Text 6"/>
          <p:cNvSpPr/>
          <p:nvPr/>
        </p:nvSpPr>
        <p:spPr>
          <a:xfrm>
            <a:off x="793790" y="635222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Difficulty identifying systematic discrepancies and patterns</a:t>
            </a:r>
            <a:endParaRPr lang="en-US" sz="1550" dirty="0"/>
          </a:p>
        </p:txBody>
      </p:sp>
      <p:sp>
        <p:nvSpPr>
          <p:cNvPr id="9" name="Text 7"/>
          <p:cNvSpPr/>
          <p:nvPr/>
        </p:nvSpPr>
        <p:spPr>
          <a:xfrm>
            <a:off x="793790" y="673917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High operational costs with skilled resources required</a:t>
            </a:r>
            <a:endParaRPr lang="en-US" sz="1550" dirty="0"/>
          </a:p>
        </p:txBody>
      </p:sp>
      <p:sp>
        <p:nvSpPr>
          <p:cNvPr id="10" name="Text 8"/>
          <p:cNvSpPr/>
          <p:nvPr/>
        </p:nvSpPr>
        <p:spPr>
          <a:xfrm>
            <a:off x="7564874" y="221956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666666"/>
                </a:solidFill>
                <a:latin typeface="Barlow Bold" pitchFamily="34" charset="0"/>
                <a:ea typeface="Barlow Bold" pitchFamily="34" charset="-122"/>
                <a:cs typeface="Barlow Bold" pitchFamily="34" charset="-120"/>
              </a:rPr>
              <a:t>Market Opportunity</a:t>
            </a:r>
            <a:endParaRPr lang="en-US" sz="2300" dirty="0"/>
          </a:p>
        </p:txBody>
      </p:sp>
      <p:sp>
        <p:nvSpPr>
          <p:cNvPr id="11" name="Text 9"/>
          <p:cNvSpPr/>
          <p:nvPr/>
        </p:nvSpPr>
        <p:spPr>
          <a:xfrm>
            <a:off x="7564874" y="2789992"/>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The enterprise reconciliation market is experiencing significant transformation. Organizations are increasingly seeking automated solutions that can handle growing transaction volumes while improving accuracy and reducing cycle times.</a:t>
            </a:r>
            <a:endParaRPr lang="en-US" sz="1550" dirty="0"/>
          </a:p>
        </p:txBody>
      </p:sp>
      <p:sp>
        <p:nvSpPr>
          <p:cNvPr id="12" name="Text 10"/>
          <p:cNvSpPr/>
          <p:nvPr/>
        </p:nvSpPr>
        <p:spPr>
          <a:xfrm>
            <a:off x="7564874" y="423874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$2.3B global reconciliation software market by 2027</a:t>
            </a:r>
            <a:endParaRPr lang="en-US" sz="1550" dirty="0"/>
          </a:p>
        </p:txBody>
      </p:sp>
      <p:sp>
        <p:nvSpPr>
          <p:cNvPr id="13" name="Text 11"/>
          <p:cNvSpPr/>
          <p:nvPr/>
        </p:nvSpPr>
        <p:spPr>
          <a:xfrm>
            <a:off x="7564874" y="462569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87% of CFOs prioritizing finance automation initiatives</a:t>
            </a:r>
            <a:endParaRPr lang="en-US" sz="1550" dirty="0"/>
          </a:p>
        </p:txBody>
      </p:sp>
      <p:sp>
        <p:nvSpPr>
          <p:cNvPr id="14" name="Text 12"/>
          <p:cNvSpPr/>
          <p:nvPr/>
        </p:nvSpPr>
        <p:spPr>
          <a:xfrm>
            <a:off x="7564874" y="5012650"/>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Average 60-70% reduction in reconciliation time with automation</a:t>
            </a:r>
            <a:endParaRPr lang="en-US" sz="1550" dirty="0"/>
          </a:p>
        </p:txBody>
      </p:sp>
      <p:sp>
        <p:nvSpPr>
          <p:cNvPr id="15" name="Text 13"/>
          <p:cNvSpPr/>
          <p:nvPr/>
        </p:nvSpPr>
        <p:spPr>
          <a:xfrm>
            <a:off x="7564874" y="571714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ROI typically achieved within 8-12 months of implementation</a:t>
            </a:r>
            <a:endParaRPr lang="en-US" sz="1550" dirty="0"/>
          </a:p>
        </p:txBody>
      </p:sp>
      <p:sp>
        <p:nvSpPr>
          <p:cNvPr id="16" name="Text 14"/>
          <p:cNvSpPr/>
          <p:nvPr/>
        </p:nvSpPr>
        <p:spPr>
          <a:xfrm>
            <a:off x="7564874" y="642163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666666"/>
                </a:solidFill>
                <a:latin typeface="Montserrat" pitchFamily="34" charset="0"/>
                <a:ea typeface="Montserrat" pitchFamily="34" charset="-122"/>
                <a:cs typeface="Montserrat" pitchFamily="34" charset="-120"/>
              </a:rPr>
              <a:t>Compliance requirements driving adoption across regulated industries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7710" y="500301"/>
            <a:ext cx="10540484" cy="568523"/>
          </a:xfrm>
          <a:prstGeom prst="rect">
            <a:avLst/>
          </a:prstGeom>
          <a:noFill/>
          <a:ln/>
        </p:spPr>
        <p:txBody>
          <a:bodyPr wrap="none" lIns="0" tIns="0" rIns="0" bIns="0" rtlCol="0" anchor="t"/>
          <a:lstStyle/>
          <a:p>
            <a:pPr marL="0" indent="0" algn="l">
              <a:lnSpc>
                <a:spcPts val="4450"/>
              </a:lnSpc>
              <a:buNone/>
            </a:pPr>
            <a:r>
              <a:rPr lang="en-US" sz="3550" b="1" dirty="0">
                <a:solidFill>
                  <a:srgbClr val="666666"/>
                </a:solidFill>
                <a:latin typeface="Barlow Bold" pitchFamily="34" charset="0"/>
                <a:ea typeface="Barlow Bold" pitchFamily="34" charset="-122"/>
                <a:cs typeface="Barlow Bold" pitchFamily="34" charset="-120"/>
              </a:rPr>
              <a:t>Solution Overview: AI-Powered Reconciliation Agent</a:t>
            </a:r>
            <a:endParaRPr lang="en-US" sz="3550" dirty="0"/>
          </a:p>
        </p:txBody>
      </p:sp>
      <p:sp>
        <p:nvSpPr>
          <p:cNvPr id="3" name="Text 1"/>
          <p:cNvSpPr/>
          <p:nvPr/>
        </p:nvSpPr>
        <p:spPr>
          <a:xfrm>
            <a:off x="727710" y="1432679"/>
            <a:ext cx="13174980" cy="1163955"/>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Our intelligent reconciliation agent leverages Google Cloud Platform's enterprise-grade infrastructure combined with Gemini AI's advanced language understanding to automate the entire reconciliation workflow. The solution ingests bank statements and ledger data, applies sophisticated matching algorithms enhanced by AI, identifies discrepancies with contextual understanding, and generates comprehensive reconciliation reports with actionable insights.</a:t>
            </a:r>
            <a:endParaRPr lang="en-US" sz="1400" dirty="0"/>
          </a:p>
        </p:txBody>
      </p:sp>
      <p:sp>
        <p:nvSpPr>
          <p:cNvPr id="4" name="Shape 2"/>
          <p:cNvSpPr/>
          <p:nvPr/>
        </p:nvSpPr>
        <p:spPr>
          <a:xfrm>
            <a:off x="727710" y="2801303"/>
            <a:ext cx="6496526" cy="2373035"/>
          </a:xfrm>
          <a:prstGeom prst="roundRect">
            <a:avLst>
              <a:gd name="adj" fmla="val 3220"/>
            </a:avLst>
          </a:prstGeom>
          <a:solidFill>
            <a:srgbClr val="CEF3FD"/>
          </a:solidFill>
          <a:ln w="7620">
            <a:solidFill>
              <a:srgbClr val="B4D9E3"/>
            </a:solidFill>
            <a:prstDash val="solid"/>
          </a:ln>
        </p:spPr>
      </p:sp>
      <p:sp>
        <p:nvSpPr>
          <p:cNvPr id="5" name="Shape 3"/>
          <p:cNvSpPr/>
          <p:nvPr/>
        </p:nvSpPr>
        <p:spPr>
          <a:xfrm>
            <a:off x="917258" y="2990850"/>
            <a:ext cx="545783" cy="545783"/>
          </a:xfrm>
          <a:prstGeom prst="roundRect">
            <a:avLst>
              <a:gd name="adj" fmla="val 16752236"/>
            </a:avLst>
          </a:prstGeom>
          <a:solidFill>
            <a:srgbClr val="07ACD9"/>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395" y="3140988"/>
            <a:ext cx="245507" cy="245507"/>
          </a:xfrm>
          <a:prstGeom prst="rect">
            <a:avLst/>
          </a:prstGeom>
        </p:spPr>
      </p:pic>
      <p:sp>
        <p:nvSpPr>
          <p:cNvPr id="7" name="Text 4"/>
          <p:cNvSpPr/>
          <p:nvPr/>
        </p:nvSpPr>
        <p:spPr>
          <a:xfrm>
            <a:off x="917258" y="3718560"/>
            <a:ext cx="2274213" cy="284202"/>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Intelligent Ingestion</a:t>
            </a:r>
            <a:endParaRPr lang="en-US" sz="1750" dirty="0"/>
          </a:p>
        </p:txBody>
      </p:sp>
      <p:sp>
        <p:nvSpPr>
          <p:cNvPr id="8" name="Text 5"/>
          <p:cNvSpPr/>
          <p:nvPr/>
        </p:nvSpPr>
        <p:spPr>
          <a:xfrm>
            <a:off x="917258" y="4111823"/>
            <a:ext cx="6117431" cy="872966"/>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Automated extraction and normalization of data from multiple bank statement formats (PDF, CSV, MT940, BAI2) and ledger systems using Document AI and custom parsers</a:t>
            </a:r>
            <a:endParaRPr lang="en-US" sz="1400" dirty="0"/>
          </a:p>
        </p:txBody>
      </p:sp>
      <p:sp>
        <p:nvSpPr>
          <p:cNvPr id="9" name="Shape 6"/>
          <p:cNvSpPr/>
          <p:nvPr/>
        </p:nvSpPr>
        <p:spPr>
          <a:xfrm>
            <a:off x="7406164" y="2801303"/>
            <a:ext cx="6496526" cy="2373035"/>
          </a:xfrm>
          <a:prstGeom prst="roundRect">
            <a:avLst>
              <a:gd name="adj" fmla="val 3220"/>
            </a:avLst>
          </a:prstGeom>
          <a:solidFill>
            <a:srgbClr val="CEF3FD"/>
          </a:solidFill>
          <a:ln w="7620">
            <a:solidFill>
              <a:srgbClr val="B4D9E3"/>
            </a:solidFill>
            <a:prstDash val="solid"/>
          </a:ln>
        </p:spPr>
      </p:sp>
      <p:sp>
        <p:nvSpPr>
          <p:cNvPr id="10" name="Shape 7"/>
          <p:cNvSpPr/>
          <p:nvPr/>
        </p:nvSpPr>
        <p:spPr>
          <a:xfrm>
            <a:off x="7595711" y="2990850"/>
            <a:ext cx="545783" cy="545783"/>
          </a:xfrm>
          <a:prstGeom prst="roundRect">
            <a:avLst>
              <a:gd name="adj" fmla="val 16752236"/>
            </a:avLst>
          </a:prstGeom>
          <a:solidFill>
            <a:srgbClr val="07ACD9"/>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5849" y="3140988"/>
            <a:ext cx="245507" cy="245507"/>
          </a:xfrm>
          <a:prstGeom prst="rect">
            <a:avLst/>
          </a:prstGeom>
        </p:spPr>
      </p:pic>
      <p:sp>
        <p:nvSpPr>
          <p:cNvPr id="12" name="Text 8"/>
          <p:cNvSpPr/>
          <p:nvPr/>
        </p:nvSpPr>
        <p:spPr>
          <a:xfrm>
            <a:off x="7595711" y="3718560"/>
            <a:ext cx="2274213" cy="284202"/>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AI-Enhanced Matching</a:t>
            </a:r>
            <a:endParaRPr lang="en-US" sz="1750" dirty="0"/>
          </a:p>
        </p:txBody>
      </p:sp>
      <p:sp>
        <p:nvSpPr>
          <p:cNvPr id="13" name="Text 9"/>
          <p:cNvSpPr/>
          <p:nvPr/>
        </p:nvSpPr>
        <p:spPr>
          <a:xfrm>
            <a:off x="7595711" y="4111823"/>
            <a:ext cx="6117431" cy="872966"/>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Gemini-powered fuzzy matching algorithms that understand transaction context, vendor aliases, and accounting conventions to identify matches beyond simple rule-based systems</a:t>
            </a:r>
            <a:endParaRPr lang="en-US" sz="1400" dirty="0"/>
          </a:p>
        </p:txBody>
      </p:sp>
      <p:sp>
        <p:nvSpPr>
          <p:cNvPr id="14" name="Shape 10"/>
          <p:cNvSpPr/>
          <p:nvPr/>
        </p:nvSpPr>
        <p:spPr>
          <a:xfrm>
            <a:off x="727710" y="5356265"/>
            <a:ext cx="6496526" cy="2373035"/>
          </a:xfrm>
          <a:prstGeom prst="roundRect">
            <a:avLst>
              <a:gd name="adj" fmla="val 3220"/>
            </a:avLst>
          </a:prstGeom>
          <a:solidFill>
            <a:srgbClr val="CEF3FD"/>
          </a:solidFill>
          <a:ln w="7620">
            <a:solidFill>
              <a:srgbClr val="B4D9E3"/>
            </a:solidFill>
            <a:prstDash val="solid"/>
          </a:ln>
        </p:spPr>
      </p:sp>
      <p:sp>
        <p:nvSpPr>
          <p:cNvPr id="15" name="Shape 11"/>
          <p:cNvSpPr/>
          <p:nvPr/>
        </p:nvSpPr>
        <p:spPr>
          <a:xfrm>
            <a:off x="917258" y="5545812"/>
            <a:ext cx="545783" cy="545783"/>
          </a:xfrm>
          <a:prstGeom prst="roundRect">
            <a:avLst>
              <a:gd name="adj" fmla="val 16752236"/>
            </a:avLst>
          </a:prstGeom>
          <a:solidFill>
            <a:srgbClr val="07ACD9"/>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395" y="5695950"/>
            <a:ext cx="245507" cy="245507"/>
          </a:xfrm>
          <a:prstGeom prst="rect">
            <a:avLst/>
          </a:prstGeom>
        </p:spPr>
      </p:pic>
      <p:sp>
        <p:nvSpPr>
          <p:cNvPr id="17" name="Text 12"/>
          <p:cNvSpPr/>
          <p:nvPr/>
        </p:nvSpPr>
        <p:spPr>
          <a:xfrm>
            <a:off x="917258" y="6273522"/>
            <a:ext cx="2274213" cy="284202"/>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Exception Intelligence</a:t>
            </a:r>
            <a:endParaRPr lang="en-US" sz="1750" dirty="0"/>
          </a:p>
        </p:txBody>
      </p:sp>
      <p:sp>
        <p:nvSpPr>
          <p:cNvPr id="18" name="Text 13"/>
          <p:cNvSpPr/>
          <p:nvPr/>
        </p:nvSpPr>
        <p:spPr>
          <a:xfrm>
            <a:off x="917258" y="6666786"/>
            <a:ext cx="6117431" cy="872966"/>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Machine learning models that categorize discrepancies, suggest probable matches, and learn from user corrections to continuously improve accuracy</a:t>
            </a:r>
            <a:endParaRPr lang="en-US" sz="1400" dirty="0"/>
          </a:p>
        </p:txBody>
      </p:sp>
      <p:sp>
        <p:nvSpPr>
          <p:cNvPr id="19" name="Shape 14"/>
          <p:cNvSpPr/>
          <p:nvPr/>
        </p:nvSpPr>
        <p:spPr>
          <a:xfrm>
            <a:off x="7406164" y="5356265"/>
            <a:ext cx="6496526" cy="2373035"/>
          </a:xfrm>
          <a:prstGeom prst="roundRect">
            <a:avLst>
              <a:gd name="adj" fmla="val 3220"/>
            </a:avLst>
          </a:prstGeom>
          <a:solidFill>
            <a:srgbClr val="CEF3FD"/>
          </a:solidFill>
          <a:ln w="7620">
            <a:solidFill>
              <a:srgbClr val="B4D9E3"/>
            </a:solidFill>
            <a:prstDash val="solid"/>
          </a:ln>
        </p:spPr>
      </p:sp>
      <p:sp>
        <p:nvSpPr>
          <p:cNvPr id="20" name="Shape 15"/>
          <p:cNvSpPr/>
          <p:nvPr/>
        </p:nvSpPr>
        <p:spPr>
          <a:xfrm>
            <a:off x="7595711" y="5545812"/>
            <a:ext cx="545783" cy="545783"/>
          </a:xfrm>
          <a:prstGeom prst="roundRect">
            <a:avLst>
              <a:gd name="adj" fmla="val 16752236"/>
            </a:avLst>
          </a:prstGeom>
          <a:solidFill>
            <a:srgbClr val="07ACD9"/>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5849" y="5695950"/>
            <a:ext cx="245507" cy="245507"/>
          </a:xfrm>
          <a:prstGeom prst="rect">
            <a:avLst/>
          </a:prstGeom>
        </p:spPr>
      </p:pic>
      <p:sp>
        <p:nvSpPr>
          <p:cNvPr id="22" name="Text 16"/>
          <p:cNvSpPr/>
          <p:nvPr/>
        </p:nvSpPr>
        <p:spPr>
          <a:xfrm>
            <a:off x="7595711" y="6273522"/>
            <a:ext cx="2274213" cy="284202"/>
          </a:xfrm>
          <a:prstGeom prst="rect">
            <a:avLst/>
          </a:prstGeom>
          <a:noFill/>
          <a:ln/>
        </p:spPr>
        <p:txBody>
          <a:bodyPr wrap="none" lIns="0" tIns="0" rIns="0" bIns="0" rtlCol="0" anchor="t"/>
          <a:lstStyle/>
          <a:p>
            <a:pPr marL="0" indent="0" algn="l">
              <a:lnSpc>
                <a:spcPts val="2200"/>
              </a:lnSpc>
              <a:buNone/>
            </a:pPr>
            <a:r>
              <a:rPr lang="en-US" sz="1750" b="1" dirty="0">
                <a:solidFill>
                  <a:srgbClr val="666666"/>
                </a:solidFill>
                <a:latin typeface="Barlow Bold" pitchFamily="34" charset="0"/>
                <a:ea typeface="Barlow Bold" pitchFamily="34" charset="-122"/>
                <a:cs typeface="Barlow Bold" pitchFamily="34" charset="-120"/>
              </a:rPr>
              <a:t>Actionable Reporting</a:t>
            </a:r>
            <a:endParaRPr lang="en-US" sz="1750" dirty="0"/>
          </a:p>
        </p:txBody>
      </p:sp>
      <p:sp>
        <p:nvSpPr>
          <p:cNvPr id="23" name="Text 17"/>
          <p:cNvSpPr/>
          <p:nvPr/>
        </p:nvSpPr>
        <p:spPr>
          <a:xfrm>
            <a:off x="7595711" y="6666786"/>
            <a:ext cx="6117431" cy="872966"/>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Montserrat" pitchFamily="34" charset="0"/>
                <a:ea typeface="Montserrat" pitchFamily="34" charset="-122"/>
                <a:cs typeface="Montserrat" pitchFamily="34" charset="-120"/>
              </a:rPr>
              <a:t>Automated generation of reconciliation reports with audit trails, variance analysis, and natural language explanations of findings for stakeholder review</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34465"/>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666666"/>
                </a:solidFill>
                <a:latin typeface="Barlow Bold" pitchFamily="34" charset="0"/>
                <a:ea typeface="Barlow Bold" pitchFamily="34" charset="-122"/>
                <a:cs typeface="Barlow Bold" pitchFamily="34" charset="-120"/>
              </a:rPr>
              <a:t>Core Input Datasets</a:t>
            </a:r>
            <a:endParaRPr lang="en-US" sz="3900" dirty="0"/>
          </a:p>
        </p:txBody>
      </p:sp>
      <p:sp>
        <p:nvSpPr>
          <p:cNvPr id="3" name="Text 1"/>
          <p:cNvSpPr/>
          <p:nvPr/>
        </p:nvSpPr>
        <p:spPr>
          <a:xfrm>
            <a:off x="793790" y="264973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Bank Statements</a:t>
            </a:r>
            <a:endParaRPr lang="en-US" sz="1950" dirty="0"/>
          </a:p>
        </p:txBody>
      </p:sp>
      <p:sp>
        <p:nvSpPr>
          <p:cNvPr id="4" name="Text 2"/>
          <p:cNvSpPr/>
          <p:nvPr/>
        </p:nvSpPr>
        <p:spPr>
          <a:xfrm>
            <a:off x="793790" y="3078956"/>
            <a:ext cx="6397347" cy="254031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The agent processes bank statements from multiple financial institutions in various formats. These contain the actual movement of funds including deposits, withdrawals, transfers, fees, and interest. The system handles structured formats like CSV and MT940, as well as unstructured PDFs requiring OCR and Document AI extraction. Key fields extracted include transaction date, posting date, description, reference numbers, debit/credit amounts, and running balances.</a:t>
            </a:r>
            <a:endParaRPr lang="en-US" sz="1550" dirty="0"/>
          </a:p>
        </p:txBody>
      </p:sp>
      <p:sp>
        <p:nvSpPr>
          <p:cNvPr id="5" name="Text 3"/>
          <p:cNvSpPr/>
          <p:nvPr/>
        </p:nvSpPr>
        <p:spPr>
          <a:xfrm>
            <a:off x="7439144" y="264973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General Ledger Data</a:t>
            </a:r>
            <a:endParaRPr lang="en-US" sz="1950" dirty="0"/>
          </a:p>
        </p:txBody>
      </p:sp>
      <p:sp>
        <p:nvSpPr>
          <p:cNvPr id="6" name="Text 4"/>
          <p:cNvSpPr/>
          <p:nvPr/>
        </p:nvSpPr>
        <p:spPr>
          <a:xfrm>
            <a:off x="7439144" y="3078956"/>
            <a:ext cx="6397466" cy="254031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Internal accounting records from ERP systems like SAP, Oracle, NetSuite, or QuickBooks provide the company's book entries. These include journal entries, accounts payable/receivable transactions, payroll entries, and inter-company transfers. The ledger data typically includes account codes, transaction descriptions, posting dates, document numbers, vendor/customer information, and amounts. The agent connects via API or processes exported files in standard formats.</a:t>
            </a:r>
            <a:endParaRPr lang="en-US" sz="1550" dirty="0"/>
          </a:p>
        </p:txBody>
      </p:sp>
      <p:sp>
        <p:nvSpPr>
          <p:cNvPr id="7" name="Text 5"/>
          <p:cNvSpPr/>
          <p:nvPr/>
        </p:nvSpPr>
        <p:spPr>
          <a:xfrm>
            <a:off x="793790" y="584251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Both datasets undergo extensive preprocessing including date normalization, currency standardization, duplicate detection, and data quality validation before entering the reconciliation pipeline. The system maintains complete audit trails of all transformations applied to source data.</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70572"/>
            <a:ext cx="7165777" cy="620078"/>
          </a:xfrm>
          <a:prstGeom prst="rect">
            <a:avLst/>
          </a:prstGeom>
          <a:noFill/>
          <a:ln/>
        </p:spPr>
        <p:txBody>
          <a:bodyPr wrap="none" lIns="0" tIns="0" rIns="0" bIns="0" rtlCol="0" anchor="t"/>
          <a:lstStyle/>
          <a:p>
            <a:pPr marL="0" indent="0" algn="l">
              <a:lnSpc>
                <a:spcPts val="4850"/>
              </a:lnSpc>
              <a:buNone/>
            </a:pPr>
            <a:r>
              <a:rPr lang="en-US" sz="3900" b="1" dirty="0">
                <a:solidFill>
                  <a:srgbClr val="666666"/>
                </a:solidFill>
                <a:latin typeface="Barlow Bold" pitchFamily="34" charset="0"/>
                <a:ea typeface="Barlow Bold" pitchFamily="34" charset="-122"/>
                <a:cs typeface="Barlow Bold" pitchFamily="34" charset="-120"/>
              </a:rPr>
              <a:t>Technical Architecture Overview</a:t>
            </a:r>
            <a:endParaRPr lang="en-US" sz="3900" dirty="0"/>
          </a:p>
        </p:txBody>
      </p:sp>
      <p:sp>
        <p:nvSpPr>
          <p:cNvPr id="3" name="Text 1"/>
          <p:cNvSpPr/>
          <p:nvPr/>
        </p:nvSpPr>
        <p:spPr>
          <a:xfrm>
            <a:off x="793790" y="1787485"/>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The solution is built on Google Cloud Platform leveraging a microservices architecture for scalability, resilience, and independent component evolution. The architecture follows cloud-native best practices with containerized services orchestrated by Google Kubernetes Engine (GKE), serverless functions for event-driven processing, and managed services for data storage and AI capabilities.</a:t>
            </a:r>
            <a:endParaRPr lang="en-US" sz="1550" dirty="0"/>
          </a:p>
        </p:txBody>
      </p:sp>
      <p:sp>
        <p:nvSpPr>
          <p:cNvPr id="4" name="Text 2"/>
          <p:cNvSpPr/>
          <p:nvPr/>
        </p:nvSpPr>
        <p:spPr>
          <a:xfrm>
            <a:off x="793790" y="328088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Barlow Light" pitchFamily="34" charset="0"/>
                <a:ea typeface="Barlow Light" pitchFamily="34" charset="-122"/>
                <a:cs typeface="Barlow Light" pitchFamily="34" charset="-120"/>
              </a:rPr>
              <a:t>01</a:t>
            </a:r>
            <a:endParaRPr lang="en-US" sz="1550" dirty="0"/>
          </a:p>
        </p:txBody>
      </p:sp>
      <p:sp>
        <p:nvSpPr>
          <p:cNvPr id="5" name="Shape 3"/>
          <p:cNvSpPr/>
          <p:nvPr/>
        </p:nvSpPr>
        <p:spPr>
          <a:xfrm>
            <a:off x="793790" y="3595211"/>
            <a:ext cx="6422231" cy="22860"/>
          </a:xfrm>
          <a:prstGeom prst="rect">
            <a:avLst/>
          </a:prstGeom>
          <a:solidFill>
            <a:srgbClr val="07ACD9"/>
          </a:solidFill>
          <a:ln/>
        </p:spPr>
      </p:sp>
      <p:sp>
        <p:nvSpPr>
          <p:cNvPr id="6" name="Text 4"/>
          <p:cNvSpPr/>
          <p:nvPr/>
        </p:nvSpPr>
        <p:spPr>
          <a:xfrm>
            <a:off x="793790" y="374011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Data Ingestion Layer</a:t>
            </a:r>
            <a:endParaRPr lang="en-US" sz="1950" dirty="0"/>
          </a:p>
        </p:txBody>
      </p:sp>
      <p:sp>
        <p:nvSpPr>
          <p:cNvPr id="7" name="Text 5"/>
          <p:cNvSpPr/>
          <p:nvPr/>
        </p:nvSpPr>
        <p:spPr>
          <a:xfrm>
            <a:off x="793790" y="4169331"/>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Cloud Storage buckets receive files via SFTP/API; Cloud Functions trigger processing; Document AI extracts unstructured data; Pub/Sub queues coordinate workflows</a:t>
            </a:r>
            <a:endParaRPr lang="en-US" sz="1550" dirty="0"/>
          </a:p>
        </p:txBody>
      </p:sp>
      <p:sp>
        <p:nvSpPr>
          <p:cNvPr id="8" name="Text 6"/>
          <p:cNvSpPr/>
          <p:nvPr/>
        </p:nvSpPr>
        <p:spPr>
          <a:xfrm>
            <a:off x="7414379" y="328088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Barlow Light" pitchFamily="34" charset="0"/>
                <a:ea typeface="Barlow Light" pitchFamily="34" charset="-122"/>
                <a:cs typeface="Barlow Light" pitchFamily="34" charset="-120"/>
              </a:rPr>
              <a:t>02</a:t>
            </a:r>
            <a:endParaRPr lang="en-US" sz="1550" dirty="0"/>
          </a:p>
        </p:txBody>
      </p:sp>
      <p:sp>
        <p:nvSpPr>
          <p:cNvPr id="9" name="Shape 7"/>
          <p:cNvSpPr/>
          <p:nvPr/>
        </p:nvSpPr>
        <p:spPr>
          <a:xfrm>
            <a:off x="7414379" y="3595211"/>
            <a:ext cx="6422231" cy="22860"/>
          </a:xfrm>
          <a:prstGeom prst="rect">
            <a:avLst/>
          </a:prstGeom>
          <a:solidFill>
            <a:srgbClr val="07ACD9"/>
          </a:solidFill>
          <a:ln/>
        </p:spPr>
      </p:sp>
      <p:sp>
        <p:nvSpPr>
          <p:cNvPr id="10" name="Text 8"/>
          <p:cNvSpPr/>
          <p:nvPr/>
        </p:nvSpPr>
        <p:spPr>
          <a:xfrm>
            <a:off x="7414379" y="3740110"/>
            <a:ext cx="304359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Processing &amp; Storage Layer</a:t>
            </a:r>
            <a:endParaRPr lang="en-US" sz="1950" dirty="0"/>
          </a:p>
        </p:txBody>
      </p:sp>
      <p:sp>
        <p:nvSpPr>
          <p:cNvPr id="11" name="Text 9"/>
          <p:cNvSpPr/>
          <p:nvPr/>
        </p:nvSpPr>
        <p:spPr>
          <a:xfrm>
            <a:off x="7414379" y="4169331"/>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Cloud SQL (PostgreSQL) stores structured data; BigQuery for analytics; Dataflow processes large-scale ETL; Memorystore (Redis) for caching</a:t>
            </a:r>
            <a:endParaRPr lang="en-US" sz="1550" dirty="0"/>
          </a:p>
        </p:txBody>
      </p:sp>
      <p:sp>
        <p:nvSpPr>
          <p:cNvPr id="12" name="Text 10"/>
          <p:cNvSpPr/>
          <p:nvPr/>
        </p:nvSpPr>
        <p:spPr>
          <a:xfrm>
            <a:off x="793790" y="546913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Barlow Light" pitchFamily="34" charset="0"/>
                <a:ea typeface="Barlow Light" pitchFamily="34" charset="-122"/>
                <a:cs typeface="Barlow Light" pitchFamily="34" charset="-120"/>
              </a:rPr>
              <a:t>03</a:t>
            </a:r>
            <a:endParaRPr lang="en-US" sz="1550" dirty="0"/>
          </a:p>
        </p:txBody>
      </p:sp>
      <p:sp>
        <p:nvSpPr>
          <p:cNvPr id="13" name="Shape 11"/>
          <p:cNvSpPr/>
          <p:nvPr/>
        </p:nvSpPr>
        <p:spPr>
          <a:xfrm>
            <a:off x="793790" y="5783461"/>
            <a:ext cx="6422231" cy="22860"/>
          </a:xfrm>
          <a:prstGeom prst="rect">
            <a:avLst/>
          </a:prstGeom>
          <a:solidFill>
            <a:srgbClr val="07ACD9"/>
          </a:solidFill>
          <a:ln/>
        </p:spPr>
      </p:sp>
      <p:sp>
        <p:nvSpPr>
          <p:cNvPr id="14" name="Text 12"/>
          <p:cNvSpPr/>
          <p:nvPr/>
        </p:nvSpPr>
        <p:spPr>
          <a:xfrm>
            <a:off x="793790" y="592836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AI &amp; Matching Engine</a:t>
            </a:r>
            <a:endParaRPr lang="en-US" sz="1950" dirty="0"/>
          </a:p>
        </p:txBody>
      </p:sp>
      <p:sp>
        <p:nvSpPr>
          <p:cNvPr id="15" name="Text 13"/>
          <p:cNvSpPr/>
          <p:nvPr/>
        </p:nvSpPr>
        <p:spPr>
          <a:xfrm>
            <a:off x="793790" y="6357580"/>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Vertex AI hosts Gemini models for contextual understanding; Custom Python services implement matching algorithms; Cloud Run executes reconciliation logic</a:t>
            </a:r>
            <a:endParaRPr lang="en-US" sz="1550" dirty="0"/>
          </a:p>
        </p:txBody>
      </p:sp>
      <p:sp>
        <p:nvSpPr>
          <p:cNvPr id="16" name="Text 14"/>
          <p:cNvSpPr/>
          <p:nvPr/>
        </p:nvSpPr>
        <p:spPr>
          <a:xfrm>
            <a:off x="7414379" y="546913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Barlow Light" pitchFamily="34" charset="0"/>
                <a:ea typeface="Barlow Light" pitchFamily="34" charset="-122"/>
                <a:cs typeface="Barlow Light" pitchFamily="34" charset="-120"/>
              </a:rPr>
              <a:t>04</a:t>
            </a:r>
            <a:endParaRPr lang="en-US" sz="1550" dirty="0"/>
          </a:p>
        </p:txBody>
      </p:sp>
      <p:sp>
        <p:nvSpPr>
          <p:cNvPr id="17" name="Shape 15"/>
          <p:cNvSpPr/>
          <p:nvPr/>
        </p:nvSpPr>
        <p:spPr>
          <a:xfrm>
            <a:off x="7414379" y="5783461"/>
            <a:ext cx="6422231" cy="22860"/>
          </a:xfrm>
          <a:prstGeom prst="rect">
            <a:avLst/>
          </a:prstGeom>
          <a:solidFill>
            <a:srgbClr val="07ACD9"/>
          </a:solidFill>
          <a:ln/>
        </p:spPr>
      </p:sp>
      <p:sp>
        <p:nvSpPr>
          <p:cNvPr id="18" name="Text 16"/>
          <p:cNvSpPr/>
          <p:nvPr/>
        </p:nvSpPr>
        <p:spPr>
          <a:xfrm>
            <a:off x="7414379" y="592836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666666"/>
                </a:solidFill>
                <a:latin typeface="Barlow Bold" pitchFamily="34" charset="0"/>
                <a:ea typeface="Barlow Bold" pitchFamily="34" charset="-122"/>
                <a:cs typeface="Barlow Bold" pitchFamily="34" charset="-120"/>
              </a:rPr>
              <a:t>API &amp; Interface Layer</a:t>
            </a:r>
            <a:endParaRPr lang="en-US" sz="1950" dirty="0"/>
          </a:p>
        </p:txBody>
      </p:sp>
      <p:sp>
        <p:nvSpPr>
          <p:cNvPr id="19" name="Text 17"/>
          <p:cNvSpPr/>
          <p:nvPr/>
        </p:nvSpPr>
        <p:spPr>
          <a:xfrm>
            <a:off x="7414379" y="6357580"/>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Montserrat" pitchFamily="34" charset="0"/>
                <a:ea typeface="Montserrat" pitchFamily="34" charset="-122"/>
                <a:cs typeface="Montserrat" pitchFamily="34" charset="-120"/>
              </a:rPr>
              <a:t>Cloud Endpoints expose REST APIs; Firebase hosts web dashboard; Identity Platform manages authentication; Cloud Armor provides security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3884" y="764262"/>
            <a:ext cx="6314361" cy="463987"/>
          </a:xfrm>
          <a:prstGeom prst="rect">
            <a:avLst/>
          </a:prstGeom>
          <a:noFill/>
          <a:ln/>
        </p:spPr>
        <p:txBody>
          <a:bodyPr wrap="none" lIns="0" tIns="0" rIns="0" bIns="0" rtlCol="0" anchor="t"/>
          <a:lstStyle/>
          <a:p>
            <a:pPr marL="0" indent="0" algn="l">
              <a:lnSpc>
                <a:spcPts val="3650"/>
              </a:lnSpc>
              <a:buNone/>
            </a:pPr>
            <a:r>
              <a:rPr lang="en-US" sz="2900" b="1" dirty="0">
                <a:solidFill>
                  <a:srgbClr val="666666"/>
                </a:solidFill>
                <a:latin typeface="Barlow Bold" pitchFamily="34" charset="0"/>
                <a:ea typeface="Barlow Bold" pitchFamily="34" charset="-122"/>
                <a:cs typeface="Barlow Bold" pitchFamily="34" charset="-120"/>
              </a:rPr>
              <a:t>Functional Architecture: Process Flow</a:t>
            </a:r>
            <a:endParaRPr lang="en-US" sz="2900" dirty="0"/>
          </a:p>
        </p:txBody>
      </p:sp>
      <p:pic>
        <p:nvPicPr>
          <p:cNvPr id="3" name="Image 0" descr="preencoded.png"/>
          <p:cNvPicPr>
            <a:picLocks noChangeAspect="1"/>
          </p:cNvPicPr>
          <p:nvPr/>
        </p:nvPicPr>
        <p:blipFill>
          <a:blip r:embed="rId3"/>
          <a:stretch>
            <a:fillRect/>
          </a:stretch>
        </p:blipFill>
        <p:spPr>
          <a:xfrm>
            <a:off x="593884" y="1525191"/>
            <a:ext cx="742474" cy="1330523"/>
          </a:xfrm>
          <a:prstGeom prst="rect">
            <a:avLst/>
          </a:prstGeom>
        </p:spPr>
      </p:pic>
      <p:sp>
        <p:nvSpPr>
          <p:cNvPr id="4" name="Text 1"/>
          <p:cNvSpPr/>
          <p:nvPr/>
        </p:nvSpPr>
        <p:spPr>
          <a:xfrm>
            <a:off x="1484828" y="1673662"/>
            <a:ext cx="2270165" cy="231934"/>
          </a:xfrm>
          <a:prstGeom prst="rect">
            <a:avLst/>
          </a:prstGeom>
          <a:noFill/>
          <a:ln/>
        </p:spPr>
        <p:txBody>
          <a:bodyPr wrap="none" lIns="0" tIns="0" rIns="0" bIns="0" rtlCol="0" anchor="t"/>
          <a:lstStyle/>
          <a:p>
            <a:pPr marL="0" indent="0" algn="l">
              <a:lnSpc>
                <a:spcPts val="1800"/>
              </a:lnSpc>
              <a:buNone/>
            </a:pPr>
            <a:r>
              <a:rPr lang="en-US" sz="1450" b="1" dirty="0">
                <a:solidFill>
                  <a:srgbClr val="666666"/>
                </a:solidFill>
                <a:latin typeface="Barlow Bold" pitchFamily="34" charset="0"/>
                <a:ea typeface="Barlow Bold" pitchFamily="34" charset="-122"/>
                <a:cs typeface="Barlow Bold" pitchFamily="34" charset="-120"/>
              </a:rPr>
              <a:t>Data Collection &amp; Validation</a:t>
            </a:r>
            <a:endParaRPr lang="en-US" sz="1450" dirty="0"/>
          </a:p>
        </p:txBody>
      </p:sp>
      <p:sp>
        <p:nvSpPr>
          <p:cNvPr id="5" name="Text 2"/>
          <p:cNvSpPr/>
          <p:nvPr/>
        </p:nvSpPr>
        <p:spPr>
          <a:xfrm>
            <a:off x="1484828" y="1994654"/>
            <a:ext cx="12551688" cy="712589"/>
          </a:xfrm>
          <a:prstGeom prst="rect">
            <a:avLst/>
          </a:prstGeom>
          <a:noFill/>
          <a:ln/>
        </p:spPr>
        <p:txBody>
          <a:bodyPr wrap="square" lIns="0" tIns="0" rIns="0" bIns="0" rtlCol="0" anchor="t"/>
          <a:lstStyle/>
          <a:p>
            <a:pPr marL="0" indent="0" algn="l">
              <a:lnSpc>
                <a:spcPts val="1850"/>
              </a:lnSpc>
              <a:buNone/>
            </a:pPr>
            <a:r>
              <a:rPr lang="en-US" sz="1150" dirty="0">
                <a:solidFill>
                  <a:srgbClr val="666666"/>
                </a:solidFill>
                <a:latin typeface="Montserrat" pitchFamily="34" charset="0"/>
                <a:ea typeface="Montserrat" pitchFamily="34" charset="-122"/>
                <a:cs typeface="Montserrat" pitchFamily="34" charset="-120"/>
              </a:rPr>
              <a:t>The system receives bank statements and ledger exports through secure channels. Automated validation checks verify file integrity, format compliance, and data completeness. Files are parsed, normalized, and stored in standardized schemas. Data quality metrics are calculated and anomalies flagged for review before processing begins.</a:t>
            </a:r>
            <a:endParaRPr lang="en-US" sz="1150" dirty="0"/>
          </a:p>
        </p:txBody>
      </p:sp>
      <p:pic>
        <p:nvPicPr>
          <p:cNvPr id="6" name="Image 1" descr="preencoded.png"/>
          <p:cNvPicPr>
            <a:picLocks noChangeAspect="1"/>
          </p:cNvPicPr>
          <p:nvPr/>
        </p:nvPicPr>
        <p:blipFill>
          <a:blip r:embed="rId4"/>
          <a:stretch>
            <a:fillRect/>
          </a:stretch>
        </p:blipFill>
        <p:spPr>
          <a:xfrm>
            <a:off x="593884" y="2855714"/>
            <a:ext cx="742474" cy="1092994"/>
          </a:xfrm>
          <a:prstGeom prst="rect">
            <a:avLst/>
          </a:prstGeom>
        </p:spPr>
      </p:pic>
      <p:sp>
        <p:nvSpPr>
          <p:cNvPr id="7" name="Text 3"/>
          <p:cNvSpPr/>
          <p:nvPr/>
        </p:nvSpPr>
        <p:spPr>
          <a:xfrm>
            <a:off x="1484828" y="3004185"/>
            <a:ext cx="2546985" cy="231934"/>
          </a:xfrm>
          <a:prstGeom prst="rect">
            <a:avLst/>
          </a:prstGeom>
          <a:noFill/>
          <a:ln/>
        </p:spPr>
        <p:txBody>
          <a:bodyPr wrap="none" lIns="0" tIns="0" rIns="0" bIns="0" rtlCol="0" anchor="t"/>
          <a:lstStyle/>
          <a:p>
            <a:pPr marL="0" indent="0" algn="l">
              <a:lnSpc>
                <a:spcPts val="1800"/>
              </a:lnSpc>
              <a:buNone/>
            </a:pPr>
            <a:r>
              <a:rPr lang="en-US" sz="1450" b="1" dirty="0">
                <a:solidFill>
                  <a:srgbClr val="666666"/>
                </a:solidFill>
                <a:latin typeface="Barlow Bold" pitchFamily="34" charset="0"/>
                <a:ea typeface="Barlow Bold" pitchFamily="34" charset="-122"/>
                <a:cs typeface="Barlow Bold" pitchFamily="34" charset="-120"/>
              </a:rPr>
              <a:t>Preprocessing &amp; Normalization</a:t>
            </a:r>
            <a:endParaRPr lang="en-US" sz="1450" dirty="0"/>
          </a:p>
        </p:txBody>
      </p:sp>
      <p:sp>
        <p:nvSpPr>
          <p:cNvPr id="8" name="Text 4"/>
          <p:cNvSpPr/>
          <p:nvPr/>
        </p:nvSpPr>
        <p:spPr>
          <a:xfrm>
            <a:off x="1484828" y="3325178"/>
            <a:ext cx="12551688" cy="475059"/>
          </a:xfrm>
          <a:prstGeom prst="rect">
            <a:avLst/>
          </a:prstGeom>
          <a:noFill/>
          <a:ln/>
        </p:spPr>
        <p:txBody>
          <a:bodyPr wrap="square" lIns="0" tIns="0" rIns="0" bIns="0" rtlCol="0" anchor="t"/>
          <a:lstStyle/>
          <a:p>
            <a:pPr marL="0" indent="0" algn="l">
              <a:lnSpc>
                <a:spcPts val="1850"/>
              </a:lnSpc>
              <a:buNone/>
            </a:pPr>
            <a:r>
              <a:rPr lang="en-US" sz="1150" dirty="0">
                <a:solidFill>
                  <a:srgbClr val="666666"/>
                </a:solidFill>
                <a:latin typeface="Montserrat" pitchFamily="34" charset="0"/>
                <a:ea typeface="Montserrat" pitchFamily="34" charset="-122"/>
                <a:cs typeface="Montserrat" pitchFamily="34" charset="-120"/>
              </a:rPr>
              <a:t>Raw transaction data undergoes extensive cleaning and standardization. Dates are converted to ISO format, amounts normalized to base currency, descriptions cleaned of special characters, and merchant names standardized. The agent applies learned transformations from historical data to improve consistency across data sources.</a:t>
            </a:r>
            <a:endParaRPr lang="en-US" sz="1150" dirty="0"/>
          </a:p>
        </p:txBody>
      </p:sp>
      <p:pic>
        <p:nvPicPr>
          <p:cNvPr id="9" name="Image 2" descr="preencoded.png"/>
          <p:cNvPicPr>
            <a:picLocks noChangeAspect="1"/>
          </p:cNvPicPr>
          <p:nvPr/>
        </p:nvPicPr>
        <p:blipFill>
          <a:blip r:embed="rId5"/>
          <a:stretch>
            <a:fillRect/>
          </a:stretch>
        </p:blipFill>
        <p:spPr>
          <a:xfrm>
            <a:off x="593884" y="3948708"/>
            <a:ext cx="742474" cy="1330523"/>
          </a:xfrm>
          <a:prstGeom prst="rect">
            <a:avLst/>
          </a:prstGeom>
        </p:spPr>
      </p:pic>
      <p:sp>
        <p:nvSpPr>
          <p:cNvPr id="10" name="Text 5"/>
          <p:cNvSpPr/>
          <p:nvPr/>
        </p:nvSpPr>
        <p:spPr>
          <a:xfrm>
            <a:off x="1484828" y="4097179"/>
            <a:ext cx="3004304" cy="231934"/>
          </a:xfrm>
          <a:prstGeom prst="rect">
            <a:avLst/>
          </a:prstGeom>
          <a:noFill/>
          <a:ln/>
        </p:spPr>
        <p:txBody>
          <a:bodyPr wrap="none" lIns="0" tIns="0" rIns="0" bIns="0" rtlCol="0" anchor="t"/>
          <a:lstStyle/>
          <a:p>
            <a:pPr marL="0" indent="0" algn="l">
              <a:lnSpc>
                <a:spcPts val="1800"/>
              </a:lnSpc>
              <a:buNone/>
            </a:pPr>
            <a:r>
              <a:rPr lang="en-US" sz="1450" b="1" dirty="0">
                <a:solidFill>
                  <a:srgbClr val="666666"/>
                </a:solidFill>
                <a:latin typeface="Barlow Bold" pitchFamily="34" charset="0"/>
                <a:ea typeface="Barlow Bold" pitchFamily="34" charset="-122"/>
                <a:cs typeface="Barlow Bold" pitchFamily="34" charset="-120"/>
              </a:rPr>
              <a:t>Intelligent Matching &amp; Reconciliation</a:t>
            </a:r>
            <a:endParaRPr lang="en-US" sz="1450" dirty="0"/>
          </a:p>
        </p:txBody>
      </p:sp>
      <p:sp>
        <p:nvSpPr>
          <p:cNvPr id="11" name="Text 6"/>
          <p:cNvSpPr/>
          <p:nvPr/>
        </p:nvSpPr>
        <p:spPr>
          <a:xfrm>
            <a:off x="1484828" y="4418171"/>
            <a:ext cx="12551688" cy="712589"/>
          </a:xfrm>
          <a:prstGeom prst="rect">
            <a:avLst/>
          </a:prstGeom>
          <a:noFill/>
          <a:ln/>
        </p:spPr>
        <p:txBody>
          <a:bodyPr wrap="square" lIns="0" tIns="0" rIns="0" bIns="0" rtlCol="0" anchor="t"/>
          <a:lstStyle/>
          <a:p>
            <a:pPr marL="0" indent="0" algn="l">
              <a:lnSpc>
                <a:spcPts val="1850"/>
              </a:lnSpc>
              <a:buNone/>
            </a:pPr>
            <a:r>
              <a:rPr lang="en-US" sz="1150" dirty="0">
                <a:solidFill>
                  <a:srgbClr val="666666"/>
                </a:solidFill>
                <a:latin typeface="Montserrat" pitchFamily="34" charset="0"/>
                <a:ea typeface="Montserrat" pitchFamily="34" charset="-122"/>
                <a:cs typeface="Montserrat" pitchFamily="34" charset="-120"/>
              </a:rPr>
              <a:t>The core matching engine applies multiple strategies: exact matching on unique identifiers, fuzzy matching with configurable thresholds, date range matching for timing differences, and AI-powered semantic matching using Gemini. Matches are scored by confidence level, with high-confidence matches auto-approved and low-confidence flagged for review.</a:t>
            </a:r>
            <a:endParaRPr lang="en-US" sz="1150" dirty="0"/>
          </a:p>
        </p:txBody>
      </p:sp>
      <p:pic>
        <p:nvPicPr>
          <p:cNvPr id="12" name="Image 3" descr="preencoded.png"/>
          <p:cNvPicPr>
            <a:picLocks noChangeAspect="1"/>
          </p:cNvPicPr>
          <p:nvPr/>
        </p:nvPicPr>
        <p:blipFill>
          <a:blip r:embed="rId6"/>
          <a:stretch>
            <a:fillRect/>
          </a:stretch>
        </p:blipFill>
        <p:spPr>
          <a:xfrm>
            <a:off x="593884" y="5279231"/>
            <a:ext cx="742474" cy="1092994"/>
          </a:xfrm>
          <a:prstGeom prst="rect">
            <a:avLst/>
          </a:prstGeom>
        </p:spPr>
      </p:pic>
      <p:sp>
        <p:nvSpPr>
          <p:cNvPr id="13" name="Text 7"/>
          <p:cNvSpPr/>
          <p:nvPr/>
        </p:nvSpPr>
        <p:spPr>
          <a:xfrm>
            <a:off x="1484828" y="5427702"/>
            <a:ext cx="2519124" cy="231934"/>
          </a:xfrm>
          <a:prstGeom prst="rect">
            <a:avLst/>
          </a:prstGeom>
          <a:noFill/>
          <a:ln/>
        </p:spPr>
        <p:txBody>
          <a:bodyPr wrap="none" lIns="0" tIns="0" rIns="0" bIns="0" rtlCol="0" anchor="t"/>
          <a:lstStyle/>
          <a:p>
            <a:pPr marL="0" indent="0" algn="l">
              <a:lnSpc>
                <a:spcPts val="1800"/>
              </a:lnSpc>
              <a:buNone/>
            </a:pPr>
            <a:r>
              <a:rPr lang="en-US" sz="1450" b="1" dirty="0">
                <a:solidFill>
                  <a:srgbClr val="666666"/>
                </a:solidFill>
                <a:latin typeface="Barlow Bold" pitchFamily="34" charset="0"/>
                <a:ea typeface="Barlow Bold" pitchFamily="34" charset="-122"/>
                <a:cs typeface="Barlow Bold" pitchFamily="34" charset="-120"/>
              </a:rPr>
              <a:t>Exception Handling &amp; Learning</a:t>
            </a:r>
            <a:endParaRPr lang="en-US" sz="1450" dirty="0"/>
          </a:p>
        </p:txBody>
      </p:sp>
      <p:sp>
        <p:nvSpPr>
          <p:cNvPr id="14" name="Text 8"/>
          <p:cNvSpPr/>
          <p:nvPr/>
        </p:nvSpPr>
        <p:spPr>
          <a:xfrm>
            <a:off x="1484828" y="5748695"/>
            <a:ext cx="12551688" cy="475059"/>
          </a:xfrm>
          <a:prstGeom prst="rect">
            <a:avLst/>
          </a:prstGeom>
          <a:noFill/>
          <a:ln/>
        </p:spPr>
        <p:txBody>
          <a:bodyPr wrap="square" lIns="0" tIns="0" rIns="0" bIns="0" rtlCol="0" anchor="t"/>
          <a:lstStyle/>
          <a:p>
            <a:pPr marL="0" indent="0" algn="l">
              <a:lnSpc>
                <a:spcPts val="1850"/>
              </a:lnSpc>
              <a:buNone/>
            </a:pPr>
            <a:r>
              <a:rPr lang="en-US" sz="1150" dirty="0">
                <a:solidFill>
                  <a:srgbClr val="666666"/>
                </a:solidFill>
                <a:latin typeface="Montserrat" pitchFamily="34" charset="0"/>
                <a:ea typeface="Montserrat" pitchFamily="34" charset="-122"/>
                <a:cs typeface="Montserrat" pitchFamily="34" charset="-120"/>
              </a:rPr>
              <a:t>Unmatched items are analyzed and categorized by exception type: timing differences, missing transactions, amount discrepancies, or duplicate entries. The Gemini model suggests probable matches with explanations. User feedback on accepted/rejected suggestions trains the model to improve future accuracy.</a:t>
            </a:r>
            <a:endParaRPr lang="en-US" sz="1150" dirty="0"/>
          </a:p>
        </p:txBody>
      </p:sp>
      <p:pic>
        <p:nvPicPr>
          <p:cNvPr id="15" name="Image 4" descr="preencoded.png"/>
          <p:cNvPicPr>
            <a:picLocks noChangeAspect="1"/>
          </p:cNvPicPr>
          <p:nvPr/>
        </p:nvPicPr>
        <p:blipFill>
          <a:blip r:embed="rId7"/>
          <a:stretch>
            <a:fillRect/>
          </a:stretch>
        </p:blipFill>
        <p:spPr>
          <a:xfrm>
            <a:off x="593884" y="6372225"/>
            <a:ext cx="742474" cy="1092994"/>
          </a:xfrm>
          <a:prstGeom prst="rect">
            <a:avLst/>
          </a:prstGeom>
        </p:spPr>
      </p:pic>
      <p:sp>
        <p:nvSpPr>
          <p:cNvPr id="16" name="Text 9"/>
          <p:cNvSpPr/>
          <p:nvPr/>
        </p:nvSpPr>
        <p:spPr>
          <a:xfrm>
            <a:off x="1484828" y="6520696"/>
            <a:ext cx="2557463" cy="231934"/>
          </a:xfrm>
          <a:prstGeom prst="rect">
            <a:avLst/>
          </a:prstGeom>
          <a:noFill/>
          <a:ln/>
        </p:spPr>
        <p:txBody>
          <a:bodyPr wrap="none" lIns="0" tIns="0" rIns="0" bIns="0" rtlCol="0" anchor="t"/>
          <a:lstStyle/>
          <a:p>
            <a:pPr marL="0" indent="0" algn="l">
              <a:lnSpc>
                <a:spcPts val="1800"/>
              </a:lnSpc>
              <a:buNone/>
            </a:pPr>
            <a:r>
              <a:rPr lang="en-US" sz="1450" b="1" dirty="0">
                <a:solidFill>
                  <a:srgbClr val="666666"/>
                </a:solidFill>
                <a:latin typeface="Barlow Bold" pitchFamily="34" charset="0"/>
                <a:ea typeface="Barlow Bold" pitchFamily="34" charset="-122"/>
                <a:cs typeface="Barlow Bold" pitchFamily="34" charset="-120"/>
              </a:rPr>
              <a:t>Report Generation &amp; Audit Trail</a:t>
            </a:r>
            <a:endParaRPr lang="en-US" sz="1450" dirty="0"/>
          </a:p>
        </p:txBody>
      </p:sp>
      <p:sp>
        <p:nvSpPr>
          <p:cNvPr id="17" name="Text 10"/>
          <p:cNvSpPr/>
          <p:nvPr/>
        </p:nvSpPr>
        <p:spPr>
          <a:xfrm>
            <a:off x="1484828" y="6841688"/>
            <a:ext cx="12551688" cy="475059"/>
          </a:xfrm>
          <a:prstGeom prst="rect">
            <a:avLst/>
          </a:prstGeom>
          <a:noFill/>
          <a:ln/>
        </p:spPr>
        <p:txBody>
          <a:bodyPr wrap="square" lIns="0" tIns="0" rIns="0" bIns="0" rtlCol="0" anchor="t"/>
          <a:lstStyle/>
          <a:p>
            <a:pPr marL="0" indent="0" algn="l">
              <a:lnSpc>
                <a:spcPts val="1850"/>
              </a:lnSpc>
              <a:buNone/>
            </a:pPr>
            <a:r>
              <a:rPr lang="en-US" sz="1150" dirty="0">
                <a:solidFill>
                  <a:srgbClr val="666666"/>
                </a:solidFill>
                <a:latin typeface="Montserrat" pitchFamily="34" charset="0"/>
                <a:ea typeface="Montserrat" pitchFamily="34" charset="-122"/>
                <a:cs typeface="Montserrat" pitchFamily="34" charset="-120"/>
              </a:rPr>
              <a:t>Comprehensive reconciliation reports are generated showing matched items, outstanding exceptions, and summary statistics. All system actions are logged with timestamps, user attribution, and reasoning. Reports are exportable in multiple formats and maintain full audit compliance for regulatory requirements.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2332" y="445651"/>
            <a:ext cx="7594521" cy="439341"/>
          </a:xfrm>
          <a:prstGeom prst="rect">
            <a:avLst/>
          </a:prstGeom>
          <a:noFill/>
          <a:ln/>
        </p:spPr>
        <p:txBody>
          <a:bodyPr wrap="none" lIns="0" tIns="0" rIns="0" bIns="0" rtlCol="0" anchor="t"/>
          <a:lstStyle/>
          <a:p>
            <a:pPr marL="0" indent="0" algn="l">
              <a:lnSpc>
                <a:spcPts val="3450"/>
              </a:lnSpc>
              <a:buNone/>
            </a:pPr>
            <a:r>
              <a:rPr lang="en-US" sz="2750" b="1" dirty="0">
                <a:solidFill>
                  <a:srgbClr val="666666"/>
                </a:solidFill>
                <a:latin typeface="Barlow Bold" pitchFamily="34" charset="0"/>
                <a:ea typeface="Barlow Bold" pitchFamily="34" charset="-122"/>
                <a:cs typeface="Barlow Bold" pitchFamily="34" charset="-120"/>
              </a:rPr>
              <a:t>Google Cloud Platform: Deployment Architecture</a:t>
            </a:r>
            <a:endParaRPr lang="en-US" sz="2750" dirty="0"/>
          </a:p>
        </p:txBody>
      </p:sp>
      <p:sp>
        <p:nvSpPr>
          <p:cNvPr id="3" name="Text 1"/>
          <p:cNvSpPr/>
          <p:nvPr/>
        </p:nvSpPr>
        <p:spPr>
          <a:xfrm>
            <a:off x="562332" y="1166098"/>
            <a:ext cx="13505736" cy="449818"/>
          </a:xfrm>
          <a:prstGeom prst="rect">
            <a:avLst/>
          </a:prstGeom>
          <a:noFill/>
          <a:ln/>
        </p:spPr>
        <p:txBody>
          <a:bodyPr wrap="square" lIns="0" tIns="0" rIns="0" bIns="0" rtlCol="0" anchor="t"/>
          <a:lstStyle/>
          <a:p>
            <a:pPr marL="0" indent="0" algn="l">
              <a:lnSpc>
                <a:spcPts val="1750"/>
              </a:lnSpc>
              <a:buNone/>
            </a:pPr>
            <a:r>
              <a:rPr lang="en-US" sz="1100" dirty="0">
                <a:solidFill>
                  <a:srgbClr val="666666"/>
                </a:solidFill>
                <a:latin typeface="Montserrat" pitchFamily="34" charset="0"/>
                <a:ea typeface="Montserrat" pitchFamily="34" charset="-122"/>
                <a:cs typeface="Montserrat" pitchFamily="34" charset="-120"/>
              </a:rPr>
              <a:t>The solution leverages GCP's comprehensive service portfolio to build a production-grade, enterprise-ready reconciliation platform. Our deployment strategy emphasizes high availability, security, scalability, and operational excellence through infrastructure-as-code and automated DevOps practices.</a:t>
            </a:r>
            <a:endParaRPr lang="en-US" sz="1100" dirty="0"/>
          </a:p>
        </p:txBody>
      </p:sp>
      <p:sp>
        <p:nvSpPr>
          <p:cNvPr id="4" name="Shape 2"/>
          <p:cNvSpPr/>
          <p:nvPr/>
        </p:nvSpPr>
        <p:spPr>
          <a:xfrm>
            <a:off x="562332" y="1774031"/>
            <a:ext cx="6682621" cy="2780109"/>
          </a:xfrm>
          <a:prstGeom prst="roundRect">
            <a:avLst>
              <a:gd name="adj" fmla="val 2124"/>
            </a:avLst>
          </a:prstGeom>
          <a:solidFill>
            <a:srgbClr val="FFFFFF"/>
          </a:solidFill>
          <a:ln w="15240">
            <a:solidFill>
              <a:srgbClr val="B4D9E3"/>
            </a:solidFill>
            <a:prstDash val="solid"/>
          </a:ln>
        </p:spPr>
      </p:sp>
      <p:sp>
        <p:nvSpPr>
          <p:cNvPr id="5" name="Shape 3"/>
          <p:cNvSpPr/>
          <p:nvPr/>
        </p:nvSpPr>
        <p:spPr>
          <a:xfrm>
            <a:off x="577572" y="1789271"/>
            <a:ext cx="6652141" cy="421719"/>
          </a:xfrm>
          <a:prstGeom prst="roundRect">
            <a:avLst>
              <a:gd name="adj" fmla="val 9665"/>
            </a:avLst>
          </a:prstGeom>
          <a:solidFill>
            <a:srgbClr val="CEF3FD"/>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8213" y="1890832"/>
            <a:ext cx="210860" cy="210860"/>
          </a:xfrm>
          <a:prstGeom prst="rect">
            <a:avLst/>
          </a:prstGeom>
        </p:spPr>
      </p:pic>
      <p:sp>
        <p:nvSpPr>
          <p:cNvPr id="7" name="Text 4"/>
          <p:cNvSpPr/>
          <p:nvPr/>
        </p:nvSpPr>
        <p:spPr>
          <a:xfrm>
            <a:off x="718066" y="2351484"/>
            <a:ext cx="1847612" cy="219670"/>
          </a:xfrm>
          <a:prstGeom prst="rect">
            <a:avLst/>
          </a:prstGeom>
          <a:noFill/>
          <a:ln/>
        </p:spPr>
        <p:txBody>
          <a:bodyPr wrap="none" lIns="0" tIns="0" rIns="0" bIns="0" rtlCol="0" anchor="t"/>
          <a:lstStyle/>
          <a:p>
            <a:pPr marL="0" indent="0" algn="l">
              <a:lnSpc>
                <a:spcPts val="1700"/>
              </a:lnSpc>
              <a:buNone/>
            </a:pPr>
            <a:r>
              <a:rPr lang="en-US" sz="1350" b="1" dirty="0">
                <a:solidFill>
                  <a:srgbClr val="666666"/>
                </a:solidFill>
                <a:latin typeface="Barlow Bold" pitchFamily="34" charset="0"/>
                <a:ea typeface="Barlow Bold" pitchFamily="34" charset="-122"/>
                <a:cs typeface="Barlow Bold" pitchFamily="34" charset="-120"/>
              </a:rPr>
              <a:t>Compute Infrastructure</a:t>
            </a:r>
            <a:endParaRPr lang="en-US" sz="1350" dirty="0"/>
          </a:p>
        </p:txBody>
      </p:sp>
      <p:sp>
        <p:nvSpPr>
          <p:cNvPr id="8" name="Text 5"/>
          <p:cNvSpPr/>
          <p:nvPr/>
        </p:nvSpPr>
        <p:spPr>
          <a:xfrm>
            <a:off x="718066" y="2655451"/>
            <a:ext cx="6371153" cy="674727"/>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Google Kubernetes Engine (GKE):</a:t>
            </a:r>
            <a:r>
              <a:rPr lang="en-US" sz="1100" dirty="0">
                <a:solidFill>
                  <a:srgbClr val="666666"/>
                </a:solidFill>
                <a:latin typeface="Montserrat" pitchFamily="34" charset="0"/>
                <a:ea typeface="Montserrat" pitchFamily="34" charset="-122"/>
                <a:cs typeface="Montserrat" pitchFamily="34" charset="-120"/>
              </a:rPr>
              <a:t> Hosts microservices with auto-scaling node pools, regional clusters for high availability, and workload identity for secure service authentication.</a:t>
            </a:r>
            <a:endParaRPr lang="en-US" sz="1100" dirty="0"/>
          </a:p>
        </p:txBody>
      </p:sp>
      <p:sp>
        <p:nvSpPr>
          <p:cNvPr id="9" name="Text 6"/>
          <p:cNvSpPr/>
          <p:nvPr/>
        </p:nvSpPr>
        <p:spPr>
          <a:xfrm>
            <a:off x="718066" y="3414474"/>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Cloud Run:</a:t>
            </a:r>
            <a:r>
              <a:rPr lang="en-US" sz="1100" dirty="0">
                <a:solidFill>
                  <a:srgbClr val="666666"/>
                </a:solidFill>
                <a:latin typeface="Montserrat" pitchFamily="34" charset="0"/>
                <a:ea typeface="Montserrat" pitchFamily="34" charset="-122"/>
                <a:cs typeface="Montserrat" pitchFamily="34" charset="-120"/>
              </a:rPr>
              <a:t> Serverless containers for reconciliation jobs that scale to zero when idle, reducing costs while maintaining sub-second cold start times for batch processing.</a:t>
            </a:r>
            <a:endParaRPr lang="en-US" sz="1100" dirty="0"/>
          </a:p>
        </p:txBody>
      </p:sp>
      <p:sp>
        <p:nvSpPr>
          <p:cNvPr id="10" name="Text 7"/>
          <p:cNvSpPr/>
          <p:nvPr/>
        </p:nvSpPr>
        <p:spPr>
          <a:xfrm>
            <a:off x="718066" y="3948589"/>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Cloud Functions (2nd gen):</a:t>
            </a:r>
            <a:r>
              <a:rPr lang="en-US" sz="1100" dirty="0">
                <a:solidFill>
                  <a:srgbClr val="666666"/>
                </a:solidFill>
                <a:latin typeface="Montserrat" pitchFamily="34" charset="0"/>
                <a:ea typeface="Montserrat" pitchFamily="34" charset="-122"/>
                <a:cs typeface="Montserrat" pitchFamily="34" charset="-120"/>
              </a:rPr>
              <a:t> Event-driven processing for file uploads, notifications, and lightweight transformation tasks with automatic scaling and built-in retry logic.</a:t>
            </a:r>
            <a:endParaRPr lang="en-US" sz="1100" dirty="0"/>
          </a:p>
        </p:txBody>
      </p:sp>
      <p:sp>
        <p:nvSpPr>
          <p:cNvPr id="11" name="Shape 8"/>
          <p:cNvSpPr/>
          <p:nvPr/>
        </p:nvSpPr>
        <p:spPr>
          <a:xfrm>
            <a:off x="7385447" y="1774031"/>
            <a:ext cx="6682621" cy="2780109"/>
          </a:xfrm>
          <a:prstGeom prst="roundRect">
            <a:avLst>
              <a:gd name="adj" fmla="val 2124"/>
            </a:avLst>
          </a:prstGeom>
          <a:solidFill>
            <a:srgbClr val="FFFFFF"/>
          </a:solidFill>
          <a:ln w="15240">
            <a:solidFill>
              <a:srgbClr val="B4D9E3"/>
            </a:solidFill>
            <a:prstDash val="solid"/>
          </a:ln>
        </p:spPr>
      </p:sp>
      <p:sp>
        <p:nvSpPr>
          <p:cNvPr id="12" name="Shape 9"/>
          <p:cNvSpPr/>
          <p:nvPr/>
        </p:nvSpPr>
        <p:spPr>
          <a:xfrm>
            <a:off x="7400687" y="1789271"/>
            <a:ext cx="6652141" cy="421719"/>
          </a:xfrm>
          <a:prstGeom prst="roundRect">
            <a:avLst>
              <a:gd name="adj" fmla="val 9665"/>
            </a:avLst>
          </a:prstGeom>
          <a:solidFill>
            <a:srgbClr val="CEF3FD"/>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1328" y="1890832"/>
            <a:ext cx="210860" cy="210860"/>
          </a:xfrm>
          <a:prstGeom prst="rect">
            <a:avLst/>
          </a:prstGeom>
        </p:spPr>
      </p:pic>
      <p:sp>
        <p:nvSpPr>
          <p:cNvPr id="14" name="Text 10"/>
          <p:cNvSpPr/>
          <p:nvPr/>
        </p:nvSpPr>
        <p:spPr>
          <a:xfrm>
            <a:off x="7541181" y="2351484"/>
            <a:ext cx="1889522" cy="219670"/>
          </a:xfrm>
          <a:prstGeom prst="rect">
            <a:avLst/>
          </a:prstGeom>
          <a:noFill/>
          <a:ln/>
        </p:spPr>
        <p:txBody>
          <a:bodyPr wrap="none" lIns="0" tIns="0" rIns="0" bIns="0" rtlCol="0" anchor="t"/>
          <a:lstStyle/>
          <a:p>
            <a:pPr marL="0" indent="0" algn="l">
              <a:lnSpc>
                <a:spcPts val="1700"/>
              </a:lnSpc>
              <a:buNone/>
            </a:pPr>
            <a:r>
              <a:rPr lang="en-US" sz="1350" b="1" dirty="0">
                <a:solidFill>
                  <a:srgbClr val="666666"/>
                </a:solidFill>
                <a:latin typeface="Barlow Bold" pitchFamily="34" charset="0"/>
                <a:ea typeface="Barlow Bold" pitchFamily="34" charset="-122"/>
                <a:cs typeface="Barlow Bold" pitchFamily="34" charset="-120"/>
              </a:rPr>
              <a:t>Data &amp; Storage Services</a:t>
            </a:r>
            <a:endParaRPr lang="en-US" sz="1350" dirty="0"/>
          </a:p>
        </p:txBody>
      </p:sp>
      <p:sp>
        <p:nvSpPr>
          <p:cNvPr id="15" name="Text 11"/>
          <p:cNvSpPr/>
          <p:nvPr/>
        </p:nvSpPr>
        <p:spPr>
          <a:xfrm>
            <a:off x="7541181" y="2655451"/>
            <a:ext cx="6371153" cy="674727"/>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Cloud SQL (PostgreSQL):</a:t>
            </a:r>
            <a:r>
              <a:rPr lang="en-US" sz="1100" dirty="0">
                <a:solidFill>
                  <a:srgbClr val="666666"/>
                </a:solidFill>
                <a:latin typeface="Montserrat" pitchFamily="34" charset="0"/>
                <a:ea typeface="Montserrat" pitchFamily="34" charset="-122"/>
                <a:cs typeface="Montserrat" pitchFamily="34" charset="-120"/>
              </a:rPr>
              <a:t> Primary transactional database with high availability configuration, automated backups, point-in-time recovery, and read replicas for reporting queries.</a:t>
            </a:r>
            <a:endParaRPr lang="en-US" sz="1100" dirty="0"/>
          </a:p>
        </p:txBody>
      </p:sp>
      <p:sp>
        <p:nvSpPr>
          <p:cNvPr id="16" name="Text 12"/>
          <p:cNvSpPr/>
          <p:nvPr/>
        </p:nvSpPr>
        <p:spPr>
          <a:xfrm>
            <a:off x="7541181" y="3414474"/>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BigQuery:</a:t>
            </a:r>
            <a:r>
              <a:rPr lang="en-US" sz="1100" dirty="0">
                <a:solidFill>
                  <a:srgbClr val="666666"/>
                </a:solidFill>
                <a:latin typeface="Montserrat" pitchFamily="34" charset="0"/>
                <a:ea typeface="Montserrat" pitchFamily="34" charset="-122"/>
                <a:cs typeface="Montserrat" pitchFamily="34" charset="-120"/>
              </a:rPr>
              <a:t> Analytics data warehouse for historical reconciliation data, trend analysis, and complex queries across years of transaction history with sub-second response times.</a:t>
            </a:r>
            <a:endParaRPr lang="en-US" sz="1100" dirty="0"/>
          </a:p>
        </p:txBody>
      </p:sp>
      <p:sp>
        <p:nvSpPr>
          <p:cNvPr id="17" name="Text 13"/>
          <p:cNvSpPr/>
          <p:nvPr/>
        </p:nvSpPr>
        <p:spPr>
          <a:xfrm>
            <a:off x="7541181" y="3948589"/>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Cloud Storage:</a:t>
            </a:r>
            <a:r>
              <a:rPr lang="en-US" sz="1100" dirty="0">
                <a:solidFill>
                  <a:srgbClr val="666666"/>
                </a:solidFill>
                <a:latin typeface="Montserrat" pitchFamily="34" charset="0"/>
                <a:ea typeface="Montserrat" pitchFamily="34" charset="-122"/>
                <a:cs typeface="Montserrat" pitchFamily="34" charset="-120"/>
              </a:rPr>
              <a:t> Object storage for raw files, processed datasets, and report archives organized in lifecycle-managed buckets with encryption at rest and in transit.</a:t>
            </a:r>
            <a:endParaRPr lang="en-US" sz="1100" dirty="0"/>
          </a:p>
        </p:txBody>
      </p:sp>
      <p:sp>
        <p:nvSpPr>
          <p:cNvPr id="18" name="Shape 14"/>
          <p:cNvSpPr/>
          <p:nvPr/>
        </p:nvSpPr>
        <p:spPr>
          <a:xfrm>
            <a:off x="562332" y="4694634"/>
            <a:ext cx="6682621" cy="3089315"/>
          </a:xfrm>
          <a:prstGeom prst="roundRect">
            <a:avLst>
              <a:gd name="adj" fmla="val 1911"/>
            </a:avLst>
          </a:prstGeom>
          <a:solidFill>
            <a:srgbClr val="FFFFFF"/>
          </a:solidFill>
          <a:ln w="15240">
            <a:solidFill>
              <a:srgbClr val="B4D9E3"/>
            </a:solidFill>
            <a:prstDash val="solid"/>
          </a:ln>
        </p:spPr>
      </p:sp>
      <p:sp>
        <p:nvSpPr>
          <p:cNvPr id="19" name="Shape 15"/>
          <p:cNvSpPr/>
          <p:nvPr/>
        </p:nvSpPr>
        <p:spPr>
          <a:xfrm>
            <a:off x="577572" y="4709874"/>
            <a:ext cx="6652141" cy="421719"/>
          </a:xfrm>
          <a:prstGeom prst="roundRect">
            <a:avLst>
              <a:gd name="adj" fmla="val 9665"/>
            </a:avLst>
          </a:prstGeom>
          <a:solidFill>
            <a:srgbClr val="CEF3FD"/>
          </a:solidFill>
          <a:ln/>
        </p:spPr>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8213" y="4811435"/>
            <a:ext cx="210860" cy="210860"/>
          </a:xfrm>
          <a:prstGeom prst="rect">
            <a:avLst/>
          </a:prstGeom>
        </p:spPr>
      </p:pic>
      <p:sp>
        <p:nvSpPr>
          <p:cNvPr id="21" name="Text 16"/>
          <p:cNvSpPr/>
          <p:nvPr/>
        </p:nvSpPr>
        <p:spPr>
          <a:xfrm>
            <a:off x="718066" y="5272088"/>
            <a:ext cx="1757243" cy="219670"/>
          </a:xfrm>
          <a:prstGeom prst="rect">
            <a:avLst/>
          </a:prstGeom>
          <a:noFill/>
          <a:ln/>
        </p:spPr>
        <p:txBody>
          <a:bodyPr wrap="none" lIns="0" tIns="0" rIns="0" bIns="0" rtlCol="0" anchor="t"/>
          <a:lstStyle/>
          <a:p>
            <a:pPr marL="0" indent="0" algn="l">
              <a:lnSpc>
                <a:spcPts val="1700"/>
              </a:lnSpc>
              <a:buNone/>
            </a:pPr>
            <a:r>
              <a:rPr lang="en-US" sz="1350" b="1" dirty="0">
                <a:solidFill>
                  <a:srgbClr val="666666"/>
                </a:solidFill>
                <a:latin typeface="Barlow Bold" pitchFamily="34" charset="0"/>
                <a:ea typeface="Barlow Bold" pitchFamily="34" charset="-122"/>
                <a:cs typeface="Barlow Bold" pitchFamily="34" charset="-120"/>
              </a:rPr>
              <a:t>AI &amp; Machine Learning</a:t>
            </a:r>
            <a:endParaRPr lang="en-US" sz="1350" dirty="0"/>
          </a:p>
        </p:txBody>
      </p:sp>
      <p:sp>
        <p:nvSpPr>
          <p:cNvPr id="22" name="Text 17"/>
          <p:cNvSpPr/>
          <p:nvPr/>
        </p:nvSpPr>
        <p:spPr>
          <a:xfrm>
            <a:off x="718066" y="5576054"/>
            <a:ext cx="6371153" cy="674727"/>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Vertex AI:</a:t>
            </a:r>
            <a:r>
              <a:rPr lang="en-US" sz="1100" dirty="0">
                <a:solidFill>
                  <a:srgbClr val="666666"/>
                </a:solidFill>
                <a:latin typeface="Montserrat" pitchFamily="34" charset="0"/>
                <a:ea typeface="Montserrat" pitchFamily="34" charset="-122"/>
                <a:cs typeface="Montserrat" pitchFamily="34" charset="-120"/>
              </a:rPr>
              <a:t> Managed platform hosting Gemini Pro models for natural language understanding, custom models for transaction classification, and AutoML for pattern detection.</a:t>
            </a:r>
            <a:endParaRPr lang="en-US" sz="1100" dirty="0"/>
          </a:p>
        </p:txBody>
      </p:sp>
      <p:sp>
        <p:nvSpPr>
          <p:cNvPr id="23" name="Text 18"/>
          <p:cNvSpPr/>
          <p:nvPr/>
        </p:nvSpPr>
        <p:spPr>
          <a:xfrm>
            <a:off x="718066" y="6335078"/>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Document AI:</a:t>
            </a:r>
            <a:r>
              <a:rPr lang="en-US" sz="1100" dirty="0">
                <a:solidFill>
                  <a:srgbClr val="666666"/>
                </a:solidFill>
                <a:latin typeface="Montserrat" pitchFamily="34" charset="0"/>
                <a:ea typeface="Montserrat" pitchFamily="34" charset="-122"/>
                <a:cs typeface="Montserrat" pitchFamily="34" charset="-120"/>
              </a:rPr>
              <a:t> Pre-trained parsers for bank statement extraction from PDFs with custom processors fine-tuned on client-specific document formats and layouts.</a:t>
            </a:r>
            <a:endParaRPr lang="en-US" sz="1100" dirty="0"/>
          </a:p>
        </p:txBody>
      </p:sp>
      <p:sp>
        <p:nvSpPr>
          <p:cNvPr id="24" name="Text 19"/>
          <p:cNvSpPr/>
          <p:nvPr/>
        </p:nvSpPr>
        <p:spPr>
          <a:xfrm>
            <a:off x="718066" y="6869192"/>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Vertex AI Workbench:</a:t>
            </a:r>
            <a:r>
              <a:rPr lang="en-US" sz="1100" dirty="0">
                <a:solidFill>
                  <a:srgbClr val="666666"/>
                </a:solidFill>
                <a:latin typeface="Montserrat" pitchFamily="34" charset="0"/>
                <a:ea typeface="Montserrat" pitchFamily="34" charset="-122"/>
                <a:cs typeface="Montserrat" pitchFamily="34" charset="-120"/>
              </a:rPr>
              <a:t> Jupyter notebooks for data scientists to develop, test, and refine matching algorithms and ML models in collaborative environments.</a:t>
            </a:r>
            <a:endParaRPr lang="en-US" sz="1100" dirty="0"/>
          </a:p>
        </p:txBody>
      </p:sp>
      <p:sp>
        <p:nvSpPr>
          <p:cNvPr id="25" name="Shape 20"/>
          <p:cNvSpPr/>
          <p:nvPr/>
        </p:nvSpPr>
        <p:spPr>
          <a:xfrm>
            <a:off x="7385447" y="4694634"/>
            <a:ext cx="6682621" cy="3089315"/>
          </a:xfrm>
          <a:prstGeom prst="roundRect">
            <a:avLst>
              <a:gd name="adj" fmla="val 1911"/>
            </a:avLst>
          </a:prstGeom>
          <a:solidFill>
            <a:srgbClr val="FFFFFF"/>
          </a:solidFill>
          <a:ln w="15240">
            <a:solidFill>
              <a:srgbClr val="B4D9E3"/>
            </a:solidFill>
            <a:prstDash val="solid"/>
          </a:ln>
        </p:spPr>
      </p:sp>
      <p:sp>
        <p:nvSpPr>
          <p:cNvPr id="26" name="Shape 21"/>
          <p:cNvSpPr/>
          <p:nvPr/>
        </p:nvSpPr>
        <p:spPr>
          <a:xfrm>
            <a:off x="7400687" y="4709874"/>
            <a:ext cx="6652141" cy="421719"/>
          </a:xfrm>
          <a:prstGeom prst="roundRect">
            <a:avLst>
              <a:gd name="adj" fmla="val 9665"/>
            </a:avLst>
          </a:prstGeom>
          <a:solidFill>
            <a:srgbClr val="CEF3FD"/>
          </a:solidFill>
          <a:ln/>
        </p:spPr>
      </p:sp>
      <p:pic>
        <p:nvPicPr>
          <p:cNvPr id="2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1328" y="4811435"/>
            <a:ext cx="210860" cy="210860"/>
          </a:xfrm>
          <a:prstGeom prst="rect">
            <a:avLst/>
          </a:prstGeom>
        </p:spPr>
      </p:pic>
      <p:sp>
        <p:nvSpPr>
          <p:cNvPr id="28" name="Text 22"/>
          <p:cNvSpPr/>
          <p:nvPr/>
        </p:nvSpPr>
        <p:spPr>
          <a:xfrm>
            <a:off x="7541181" y="5272088"/>
            <a:ext cx="1757958" cy="219670"/>
          </a:xfrm>
          <a:prstGeom prst="rect">
            <a:avLst/>
          </a:prstGeom>
          <a:noFill/>
          <a:ln/>
        </p:spPr>
        <p:txBody>
          <a:bodyPr wrap="none" lIns="0" tIns="0" rIns="0" bIns="0" rtlCol="0" anchor="t"/>
          <a:lstStyle/>
          <a:p>
            <a:pPr marL="0" indent="0" algn="l">
              <a:lnSpc>
                <a:spcPts val="1700"/>
              </a:lnSpc>
              <a:buNone/>
            </a:pPr>
            <a:r>
              <a:rPr lang="en-US" sz="1350" b="1" dirty="0">
                <a:solidFill>
                  <a:srgbClr val="666666"/>
                </a:solidFill>
                <a:latin typeface="Barlow Bold" pitchFamily="34" charset="0"/>
                <a:ea typeface="Barlow Bold" pitchFamily="34" charset="-122"/>
                <a:cs typeface="Barlow Bold" pitchFamily="34" charset="-120"/>
              </a:rPr>
              <a:t>Security &amp; Networking</a:t>
            </a:r>
            <a:endParaRPr lang="en-US" sz="1350" dirty="0"/>
          </a:p>
        </p:txBody>
      </p:sp>
      <p:sp>
        <p:nvSpPr>
          <p:cNvPr id="29" name="Text 23"/>
          <p:cNvSpPr/>
          <p:nvPr/>
        </p:nvSpPr>
        <p:spPr>
          <a:xfrm>
            <a:off x="7541181" y="5576054"/>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VPC Service Controls:</a:t>
            </a:r>
            <a:r>
              <a:rPr lang="en-US" sz="1100" dirty="0">
                <a:solidFill>
                  <a:srgbClr val="666666"/>
                </a:solidFill>
                <a:latin typeface="Montserrat" pitchFamily="34" charset="0"/>
                <a:ea typeface="Montserrat" pitchFamily="34" charset="-122"/>
                <a:cs typeface="Montserrat" pitchFamily="34" charset="-120"/>
              </a:rPr>
              <a:t> Security perimeters protecting sensitive financial data with private connectivity between services and no public internet exposure for data processing.</a:t>
            </a:r>
            <a:endParaRPr lang="en-US" sz="1100" dirty="0"/>
          </a:p>
        </p:txBody>
      </p:sp>
      <p:sp>
        <p:nvSpPr>
          <p:cNvPr id="30" name="Text 24"/>
          <p:cNvSpPr/>
          <p:nvPr/>
        </p:nvSpPr>
        <p:spPr>
          <a:xfrm>
            <a:off x="7541181" y="6110168"/>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Identity Platform:</a:t>
            </a:r>
            <a:r>
              <a:rPr lang="en-US" sz="1100" dirty="0">
                <a:solidFill>
                  <a:srgbClr val="666666"/>
                </a:solidFill>
                <a:latin typeface="Montserrat" pitchFamily="34" charset="0"/>
                <a:ea typeface="Montserrat" pitchFamily="34" charset="-122"/>
                <a:cs typeface="Montserrat" pitchFamily="34" charset="-120"/>
              </a:rPr>
              <a:t> Enterprise SSO integration with OAuth 2.0, SAML support, and multi-factor authentication for all user access with granular role-based permissions.</a:t>
            </a:r>
            <a:endParaRPr lang="en-US" sz="1100" dirty="0"/>
          </a:p>
        </p:txBody>
      </p:sp>
      <p:sp>
        <p:nvSpPr>
          <p:cNvPr id="31" name="Text 25"/>
          <p:cNvSpPr/>
          <p:nvPr/>
        </p:nvSpPr>
        <p:spPr>
          <a:xfrm>
            <a:off x="7541181" y="6644283"/>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Cloud Armor:</a:t>
            </a:r>
            <a:r>
              <a:rPr lang="en-US" sz="1100" dirty="0">
                <a:solidFill>
                  <a:srgbClr val="666666"/>
                </a:solidFill>
                <a:latin typeface="Montserrat" pitchFamily="34" charset="0"/>
                <a:ea typeface="Montserrat" pitchFamily="34" charset="-122"/>
                <a:cs typeface="Montserrat" pitchFamily="34" charset="-120"/>
              </a:rPr>
              <a:t> DDoS protection and WAF rules protecting API endpoints from malicious traffic with geo-filtering and rate limiting capabilities.</a:t>
            </a:r>
            <a:endParaRPr lang="en-US" sz="1100" dirty="0"/>
          </a:p>
        </p:txBody>
      </p:sp>
      <p:sp>
        <p:nvSpPr>
          <p:cNvPr id="32" name="Text 26"/>
          <p:cNvSpPr/>
          <p:nvPr/>
        </p:nvSpPr>
        <p:spPr>
          <a:xfrm>
            <a:off x="7541181" y="7178397"/>
            <a:ext cx="6371153" cy="449818"/>
          </a:xfrm>
          <a:prstGeom prst="rect">
            <a:avLst/>
          </a:prstGeom>
          <a:noFill/>
          <a:ln/>
        </p:spPr>
        <p:txBody>
          <a:bodyPr wrap="square" lIns="0" tIns="0" rIns="0" bIns="0" rtlCol="0" anchor="t"/>
          <a:lstStyle/>
          <a:p>
            <a:pPr marL="0" indent="0" algn="l">
              <a:lnSpc>
                <a:spcPts val="1750"/>
              </a:lnSpc>
              <a:buNone/>
            </a:pPr>
            <a:r>
              <a:rPr lang="en-US" sz="1100" b="1" dirty="0">
                <a:solidFill>
                  <a:srgbClr val="666666"/>
                </a:solidFill>
                <a:latin typeface="Montserrat" pitchFamily="34" charset="0"/>
                <a:ea typeface="Montserrat" pitchFamily="34" charset="-122"/>
                <a:cs typeface="Montserrat" pitchFamily="34" charset="-120"/>
              </a:rPr>
              <a:t>Secret Manager:</a:t>
            </a:r>
            <a:r>
              <a:rPr lang="en-US" sz="1100" dirty="0">
                <a:solidFill>
                  <a:srgbClr val="666666"/>
                </a:solidFill>
                <a:latin typeface="Montserrat" pitchFamily="34" charset="0"/>
                <a:ea typeface="Montserrat" pitchFamily="34" charset="-122"/>
                <a:cs typeface="Montserrat" pitchFamily="34" charset="-120"/>
              </a:rPr>
              <a:t> Centralized management of API keys, database credentials, and certificates with automatic rotation and audit logging of all access.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0650" y="302895"/>
            <a:ext cx="5338643" cy="344210"/>
          </a:xfrm>
          <a:prstGeom prst="rect">
            <a:avLst/>
          </a:prstGeom>
          <a:noFill/>
          <a:ln/>
        </p:spPr>
        <p:txBody>
          <a:bodyPr wrap="none" lIns="0" tIns="0" rIns="0" bIns="0" rtlCol="0" anchor="t"/>
          <a:lstStyle/>
          <a:p>
            <a:pPr marL="0" indent="0" algn="l">
              <a:lnSpc>
                <a:spcPts val="2700"/>
              </a:lnSpc>
              <a:buNone/>
            </a:pPr>
            <a:r>
              <a:rPr lang="en-US" sz="2150" b="1" dirty="0">
                <a:solidFill>
                  <a:srgbClr val="666666"/>
                </a:solidFill>
                <a:latin typeface="Barlow Bold" pitchFamily="34" charset="0"/>
                <a:ea typeface="Barlow Bold" pitchFamily="34" charset="-122"/>
                <a:cs typeface="Barlow Bold" pitchFamily="34" charset="-120"/>
              </a:rPr>
              <a:t>Gemini AI Integration: Powering Intelligence</a:t>
            </a:r>
            <a:endParaRPr lang="en-US" sz="2150" dirty="0"/>
          </a:p>
        </p:txBody>
      </p:sp>
      <p:pic>
        <p:nvPicPr>
          <p:cNvPr id="3" name="Image 0" descr="preencoded.png"/>
          <p:cNvPicPr>
            <a:picLocks noChangeAspect="1"/>
          </p:cNvPicPr>
          <p:nvPr/>
        </p:nvPicPr>
        <p:blipFill>
          <a:blip r:embed="rId3"/>
          <a:stretch>
            <a:fillRect/>
          </a:stretch>
        </p:blipFill>
        <p:spPr>
          <a:xfrm>
            <a:off x="440650" y="936069"/>
            <a:ext cx="4949497" cy="4081099"/>
          </a:xfrm>
          <a:prstGeom prst="rect">
            <a:avLst/>
          </a:prstGeom>
        </p:spPr>
      </p:pic>
      <p:sp>
        <p:nvSpPr>
          <p:cNvPr id="4" name="Text 1"/>
          <p:cNvSpPr/>
          <p:nvPr/>
        </p:nvSpPr>
        <p:spPr>
          <a:xfrm>
            <a:off x="6055281" y="922377"/>
            <a:ext cx="2263140" cy="206573"/>
          </a:xfrm>
          <a:prstGeom prst="rect">
            <a:avLst/>
          </a:prstGeom>
          <a:noFill/>
          <a:ln/>
        </p:spPr>
        <p:txBody>
          <a:bodyPr wrap="none" lIns="0" tIns="0" rIns="0" bIns="0" rtlCol="0" anchor="t"/>
          <a:lstStyle/>
          <a:p>
            <a:pPr marL="0" indent="0" algn="l">
              <a:lnSpc>
                <a:spcPts val="1600"/>
              </a:lnSpc>
              <a:buNone/>
            </a:pPr>
            <a:r>
              <a:rPr lang="en-US" sz="1300" b="1" dirty="0">
                <a:solidFill>
                  <a:srgbClr val="666666"/>
                </a:solidFill>
                <a:latin typeface="Barlow Bold" pitchFamily="34" charset="0"/>
                <a:ea typeface="Barlow Bold" pitchFamily="34" charset="-122"/>
                <a:cs typeface="Barlow Bold" pitchFamily="34" charset="-120"/>
              </a:rPr>
              <a:t>Why Gemini for Reconciliation?</a:t>
            </a:r>
            <a:endParaRPr lang="en-US" sz="1300" dirty="0"/>
          </a:p>
        </p:txBody>
      </p:sp>
      <p:sp>
        <p:nvSpPr>
          <p:cNvPr id="5" name="Text 2"/>
          <p:cNvSpPr/>
          <p:nvPr/>
        </p:nvSpPr>
        <p:spPr>
          <a:xfrm>
            <a:off x="6055281" y="1239083"/>
            <a:ext cx="8141970" cy="352425"/>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Gemini AI's multimodal capabilities and advanced reasoning make it uniquely suited for financial reconciliation tasks that require understanding context, interpreting variations in transaction descriptions, and providing human-like judgment on ambiguous matches.</a:t>
            </a:r>
            <a:endParaRPr lang="en-US" sz="850" dirty="0"/>
          </a:p>
        </p:txBody>
      </p:sp>
      <p:sp>
        <p:nvSpPr>
          <p:cNvPr id="6" name="Text 3"/>
          <p:cNvSpPr/>
          <p:nvPr/>
        </p:nvSpPr>
        <p:spPr>
          <a:xfrm>
            <a:off x="6055281" y="1690568"/>
            <a:ext cx="8141970" cy="352425"/>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The model's ability to process both structured data and unstructured text enables it to understand transaction narratives, vendor name variations, and accounting conventions that traditional rule-based systems struggle with.</a:t>
            </a:r>
            <a:endParaRPr lang="en-US" sz="850" dirty="0"/>
          </a:p>
        </p:txBody>
      </p:sp>
      <p:sp>
        <p:nvSpPr>
          <p:cNvPr id="7" name="Shape 4"/>
          <p:cNvSpPr/>
          <p:nvPr/>
        </p:nvSpPr>
        <p:spPr>
          <a:xfrm>
            <a:off x="440650" y="5532120"/>
            <a:ext cx="6819424" cy="1193840"/>
          </a:xfrm>
          <a:prstGeom prst="roundRect">
            <a:avLst>
              <a:gd name="adj" fmla="val 3876"/>
            </a:avLst>
          </a:prstGeom>
          <a:solidFill>
            <a:srgbClr val="FFFFFF"/>
          </a:solidFill>
          <a:ln w="15240">
            <a:solidFill>
              <a:srgbClr val="B4D9E3"/>
            </a:solidFill>
            <a:prstDash val="solid"/>
          </a:ln>
        </p:spPr>
      </p:sp>
      <p:sp>
        <p:nvSpPr>
          <p:cNvPr id="8" name="Text 5"/>
          <p:cNvSpPr/>
          <p:nvPr/>
        </p:nvSpPr>
        <p:spPr>
          <a:xfrm>
            <a:off x="440650" y="5532120"/>
            <a:ext cx="2046327" cy="1287542"/>
          </a:xfrm>
          <a:prstGeom prst="rect">
            <a:avLst/>
          </a:prstGeom>
          <a:noFill/>
          <a:ln/>
        </p:spPr>
        <p:txBody>
          <a:bodyPr wrap="none" lIns="0" tIns="0" rIns="0" bIns="0" rtlCol="0" anchor="t"/>
          <a:lstStyle/>
          <a:p>
            <a:pPr marL="0" indent="0" algn="l">
              <a:lnSpc>
                <a:spcPts val="1350"/>
              </a:lnSpc>
              <a:buNone/>
            </a:pPr>
            <a:r>
              <a:rPr lang="en-US" sz="1050" b="1" dirty="0">
                <a:solidFill>
                  <a:srgbClr val="666666"/>
                </a:solidFill>
                <a:latin typeface="Barlow Bold" pitchFamily="34" charset="0"/>
                <a:ea typeface="Barlow Bold" pitchFamily="34" charset="-122"/>
                <a:cs typeface="Barlow Bold" pitchFamily="34" charset="-120"/>
              </a:rPr>
              <a:t>Semantic Transaction Matching</a:t>
            </a:r>
            <a:endParaRPr lang="en-US" sz="1050" dirty="0"/>
          </a:p>
        </p:txBody>
      </p:sp>
      <p:sp>
        <p:nvSpPr>
          <p:cNvPr id="9" name="Text 6"/>
          <p:cNvSpPr/>
          <p:nvPr/>
        </p:nvSpPr>
        <p:spPr>
          <a:xfrm>
            <a:off x="440650" y="5864721"/>
            <a:ext cx="6568678" cy="528638"/>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Gemini analyzes transaction descriptions beyond keyword matching, understanding that "AMZN MKTP" and "Amazon Marketplace Purchase" refer to the same entity. It interprets abbreviations, codes, and vendor naming variations, significantly improving match rates for transactions with inconsistent descriptions across bank statements and ledgers.</a:t>
            </a:r>
            <a:endParaRPr lang="en-US" sz="850" dirty="0"/>
          </a:p>
        </p:txBody>
      </p:sp>
      <p:sp>
        <p:nvSpPr>
          <p:cNvPr id="10" name="Shape 7"/>
          <p:cNvSpPr/>
          <p:nvPr/>
        </p:nvSpPr>
        <p:spPr>
          <a:xfrm>
            <a:off x="7370207" y="5532120"/>
            <a:ext cx="6819543" cy="1193840"/>
          </a:xfrm>
          <a:prstGeom prst="roundRect">
            <a:avLst>
              <a:gd name="adj" fmla="val 0"/>
            </a:avLst>
          </a:prstGeom>
          <a:solidFill>
            <a:srgbClr val="FFFFFF"/>
          </a:solidFill>
          <a:ln w="15240">
            <a:solidFill>
              <a:srgbClr val="B4D9E3"/>
            </a:solidFill>
            <a:prstDash val="solid"/>
          </a:ln>
        </p:spPr>
      </p:sp>
      <p:sp>
        <p:nvSpPr>
          <p:cNvPr id="11" name="Text 8"/>
          <p:cNvSpPr/>
          <p:nvPr/>
        </p:nvSpPr>
        <p:spPr>
          <a:xfrm>
            <a:off x="7495580" y="5625822"/>
            <a:ext cx="1899642" cy="1193840"/>
          </a:xfrm>
          <a:prstGeom prst="rect">
            <a:avLst/>
          </a:prstGeom>
          <a:noFill/>
          <a:ln/>
        </p:spPr>
        <p:txBody>
          <a:bodyPr wrap="none" lIns="0" tIns="0" rIns="0" bIns="0" rtlCol="0" anchor="t"/>
          <a:lstStyle/>
          <a:p>
            <a:pPr marL="0" indent="0" algn="l">
              <a:lnSpc>
                <a:spcPts val="1350"/>
              </a:lnSpc>
              <a:buNone/>
            </a:pPr>
            <a:r>
              <a:rPr lang="en-US" sz="1050" b="1" dirty="0">
                <a:solidFill>
                  <a:srgbClr val="666666"/>
                </a:solidFill>
                <a:latin typeface="Barlow Bold" pitchFamily="34" charset="0"/>
                <a:ea typeface="Barlow Bold" pitchFamily="34" charset="-122"/>
                <a:cs typeface="Barlow Bold" pitchFamily="34" charset="-120"/>
              </a:rPr>
              <a:t>Natural Language Explanations</a:t>
            </a:r>
            <a:endParaRPr lang="en-US" sz="1050" dirty="0"/>
          </a:p>
        </p:txBody>
      </p:sp>
      <p:sp>
        <p:nvSpPr>
          <p:cNvPr id="12" name="Text 9"/>
          <p:cNvSpPr/>
          <p:nvPr/>
        </p:nvSpPr>
        <p:spPr>
          <a:xfrm>
            <a:off x="7370208" y="5864721"/>
            <a:ext cx="6694170" cy="674311"/>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For each suggested match or identified discrepancy, Gemini generates human-readable explanations detailing its reasoning. This transparency builds user trust and accelerates the review process. Example: "These transactions likely match despite the $0.15 difference because bank fees were deducted from the bank side, as evidenced by the fee line item immediately following."</a:t>
            </a:r>
            <a:endParaRPr lang="en-US" sz="850" dirty="0"/>
          </a:p>
        </p:txBody>
      </p:sp>
      <p:sp>
        <p:nvSpPr>
          <p:cNvPr id="13" name="Shape 10"/>
          <p:cNvSpPr/>
          <p:nvPr/>
        </p:nvSpPr>
        <p:spPr>
          <a:xfrm>
            <a:off x="495776" y="6928008"/>
            <a:ext cx="6749058" cy="1017627"/>
          </a:xfrm>
          <a:prstGeom prst="roundRect">
            <a:avLst>
              <a:gd name="adj" fmla="val 4547"/>
            </a:avLst>
          </a:prstGeom>
          <a:solidFill>
            <a:srgbClr val="FFFFFF"/>
          </a:solidFill>
          <a:ln w="15240">
            <a:solidFill>
              <a:srgbClr val="B4D9E3"/>
            </a:solidFill>
            <a:prstDash val="solid"/>
          </a:ln>
        </p:spPr>
      </p:sp>
      <p:sp>
        <p:nvSpPr>
          <p:cNvPr id="14" name="Text 11"/>
          <p:cNvSpPr/>
          <p:nvPr/>
        </p:nvSpPr>
        <p:spPr>
          <a:xfrm>
            <a:off x="566023" y="7021710"/>
            <a:ext cx="2171581" cy="1101924"/>
          </a:xfrm>
          <a:prstGeom prst="rect">
            <a:avLst/>
          </a:prstGeom>
          <a:noFill/>
          <a:ln/>
        </p:spPr>
        <p:txBody>
          <a:bodyPr wrap="none" lIns="0" tIns="0" rIns="0" bIns="0" rtlCol="0" anchor="t"/>
          <a:lstStyle/>
          <a:p>
            <a:pPr marL="0" indent="0" algn="l">
              <a:lnSpc>
                <a:spcPts val="1350"/>
              </a:lnSpc>
              <a:buNone/>
            </a:pPr>
            <a:r>
              <a:rPr lang="en-US" sz="1050" b="1" dirty="0">
                <a:solidFill>
                  <a:srgbClr val="666666"/>
                </a:solidFill>
                <a:latin typeface="Barlow Bold" pitchFamily="34" charset="0"/>
                <a:ea typeface="Barlow Bold" pitchFamily="34" charset="-122"/>
                <a:cs typeface="Barlow Bold" pitchFamily="34" charset="-120"/>
              </a:rPr>
              <a:t>Contextual Exception Classification</a:t>
            </a:r>
            <a:endParaRPr lang="en-US" sz="1050" dirty="0"/>
          </a:p>
        </p:txBody>
      </p:sp>
      <p:sp>
        <p:nvSpPr>
          <p:cNvPr id="15" name="Text 12"/>
          <p:cNvSpPr/>
          <p:nvPr/>
        </p:nvSpPr>
        <p:spPr>
          <a:xfrm>
            <a:off x="495776" y="7240912"/>
            <a:ext cx="6638925" cy="1477440"/>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The model categorizes unmatched items by analyzing patterns, timing, and descriptions. It distinguishes between timing differences (transactions in transit), genuine discrepancies requiring investigation, and systematic issues (like recurring bank fees not recorded in ledger) that need process adjustments rather than individual resolution.</a:t>
            </a:r>
            <a:endParaRPr lang="en-US" sz="850" dirty="0"/>
          </a:p>
        </p:txBody>
      </p:sp>
      <p:sp>
        <p:nvSpPr>
          <p:cNvPr id="16" name="Shape 13"/>
          <p:cNvSpPr/>
          <p:nvPr/>
        </p:nvSpPr>
        <p:spPr>
          <a:xfrm>
            <a:off x="7315081" y="6777931"/>
            <a:ext cx="6882170" cy="1167704"/>
          </a:xfrm>
          <a:prstGeom prst="roundRect">
            <a:avLst>
              <a:gd name="adj" fmla="val 4547"/>
            </a:avLst>
          </a:prstGeom>
          <a:solidFill>
            <a:srgbClr val="FFFFFF"/>
          </a:solidFill>
          <a:ln w="15240">
            <a:solidFill>
              <a:srgbClr val="B4D9E3"/>
            </a:solidFill>
            <a:prstDash val="solid"/>
          </a:ln>
        </p:spPr>
      </p:sp>
      <p:sp>
        <p:nvSpPr>
          <p:cNvPr id="17" name="Text 14"/>
          <p:cNvSpPr/>
          <p:nvPr/>
        </p:nvSpPr>
        <p:spPr>
          <a:xfrm>
            <a:off x="7349687" y="6843287"/>
            <a:ext cx="2304505" cy="359092"/>
          </a:xfrm>
          <a:prstGeom prst="rect">
            <a:avLst/>
          </a:prstGeom>
          <a:noFill/>
          <a:ln/>
        </p:spPr>
        <p:txBody>
          <a:bodyPr wrap="none" lIns="0" tIns="0" rIns="0" bIns="0" rtlCol="0" anchor="t"/>
          <a:lstStyle/>
          <a:p>
            <a:pPr marL="0" indent="0" algn="l">
              <a:lnSpc>
                <a:spcPts val="1350"/>
              </a:lnSpc>
              <a:buNone/>
            </a:pPr>
            <a:r>
              <a:rPr lang="en-US" sz="1050" b="1" dirty="0">
                <a:solidFill>
                  <a:srgbClr val="666666"/>
                </a:solidFill>
                <a:latin typeface="Barlow Bold" pitchFamily="34" charset="0"/>
                <a:ea typeface="Barlow Bold" pitchFamily="34" charset="-122"/>
                <a:cs typeface="Barlow Bold" pitchFamily="34" charset="-120"/>
              </a:rPr>
              <a:t>Continuous Learning from Feedback</a:t>
            </a:r>
            <a:endParaRPr lang="en-US" sz="1050" dirty="0"/>
          </a:p>
        </p:txBody>
      </p:sp>
      <p:sp>
        <p:nvSpPr>
          <p:cNvPr id="18" name="Text 15"/>
          <p:cNvSpPr/>
          <p:nvPr/>
        </p:nvSpPr>
        <p:spPr>
          <a:xfrm>
            <a:off x="7315081" y="7058560"/>
            <a:ext cx="6749297" cy="1659791"/>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Montserrat" pitchFamily="34" charset="0"/>
                <a:ea typeface="Montserrat" pitchFamily="34" charset="-122"/>
                <a:cs typeface="Montserrat" pitchFamily="34" charset="-120"/>
              </a:rPr>
              <a:t>As users accept or reject Gemini's suggestions, the system captures this feedback to fine-tune the model through reinforcement learning. Over time, the agent learns organization-specific patterns, vendor relationships, and accounting practices, becoming increasingly accurate and reducing the volume of items requiring human review.</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1031" y="686276"/>
            <a:ext cx="4414599" cy="493038"/>
          </a:xfrm>
          <a:prstGeom prst="rect">
            <a:avLst/>
          </a:prstGeom>
          <a:noFill/>
          <a:ln/>
        </p:spPr>
        <p:txBody>
          <a:bodyPr wrap="none" lIns="0" tIns="0" rIns="0" bIns="0" rtlCol="0" anchor="t"/>
          <a:lstStyle/>
          <a:p>
            <a:pPr marL="0" indent="0" algn="l">
              <a:lnSpc>
                <a:spcPts val="3850"/>
              </a:lnSpc>
              <a:buNone/>
            </a:pPr>
            <a:r>
              <a:rPr lang="en-US" sz="3100" b="1" dirty="0">
                <a:solidFill>
                  <a:srgbClr val="666666"/>
                </a:solidFill>
                <a:latin typeface="Barlow Bold" pitchFamily="34" charset="0"/>
                <a:ea typeface="Barlow Bold" pitchFamily="34" charset="-122"/>
                <a:cs typeface="Barlow Bold" pitchFamily="34" charset="-120"/>
              </a:rPr>
              <a:t>Python Technology Stack</a:t>
            </a:r>
            <a:endParaRPr lang="en-US" sz="3100" dirty="0"/>
          </a:p>
        </p:txBody>
      </p:sp>
      <p:sp>
        <p:nvSpPr>
          <p:cNvPr id="3" name="Text 1"/>
          <p:cNvSpPr/>
          <p:nvPr/>
        </p:nvSpPr>
        <p:spPr>
          <a:xfrm>
            <a:off x="631031" y="1494830"/>
            <a:ext cx="13368338" cy="504825"/>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Montserrat" pitchFamily="34" charset="0"/>
                <a:ea typeface="Montserrat" pitchFamily="34" charset="-122"/>
                <a:cs typeface="Montserrat" pitchFamily="34" charset="-120"/>
              </a:rPr>
              <a:t>The reconciliation agent is built primarily in Python, leveraging its rich ecosystem of libraries for data processing, machine learning, and cloud integration. Python's readability and extensive community support enable rapid development while maintaining code quality and maintainability.</a:t>
            </a:r>
            <a:endParaRPr lang="en-US" sz="1200" dirty="0"/>
          </a:p>
        </p:txBody>
      </p:sp>
      <p:sp>
        <p:nvSpPr>
          <p:cNvPr id="4" name="Shape 2"/>
          <p:cNvSpPr/>
          <p:nvPr/>
        </p:nvSpPr>
        <p:spPr>
          <a:xfrm>
            <a:off x="631031" y="2177058"/>
            <a:ext cx="6605230" cy="2856667"/>
          </a:xfrm>
          <a:prstGeom prst="roundRect">
            <a:avLst>
              <a:gd name="adj" fmla="val 2320"/>
            </a:avLst>
          </a:prstGeom>
          <a:solidFill>
            <a:srgbClr val="CEF3FD"/>
          </a:solidFill>
          <a:ln w="7620">
            <a:solidFill>
              <a:srgbClr val="B4D9E3"/>
            </a:solidFill>
            <a:prstDash val="solid"/>
          </a:ln>
        </p:spPr>
      </p:sp>
      <p:sp>
        <p:nvSpPr>
          <p:cNvPr id="5" name="Text 3"/>
          <p:cNvSpPr/>
          <p:nvPr/>
        </p:nvSpPr>
        <p:spPr>
          <a:xfrm>
            <a:off x="796409" y="2342436"/>
            <a:ext cx="2055971" cy="246578"/>
          </a:xfrm>
          <a:prstGeom prst="rect">
            <a:avLst/>
          </a:prstGeom>
          <a:noFill/>
          <a:ln/>
        </p:spPr>
        <p:txBody>
          <a:bodyPr wrap="none" lIns="0" tIns="0" rIns="0" bIns="0" rtlCol="0" anchor="t"/>
          <a:lstStyle/>
          <a:p>
            <a:pPr marL="0" indent="0" algn="l">
              <a:lnSpc>
                <a:spcPts val="1900"/>
              </a:lnSpc>
              <a:buNone/>
            </a:pPr>
            <a:r>
              <a:rPr lang="en-US" sz="1550" b="1" dirty="0">
                <a:solidFill>
                  <a:srgbClr val="666666"/>
                </a:solidFill>
                <a:latin typeface="Barlow Bold" pitchFamily="34" charset="0"/>
                <a:ea typeface="Barlow Bold" pitchFamily="34" charset="-122"/>
                <a:cs typeface="Barlow Bold" pitchFamily="34" charset="-120"/>
              </a:rPr>
              <a:t>Core Framework &amp; APIs</a:t>
            </a:r>
            <a:endParaRPr lang="en-US" sz="1550" dirty="0"/>
          </a:p>
        </p:txBody>
      </p:sp>
      <p:sp>
        <p:nvSpPr>
          <p:cNvPr id="6" name="Text 4"/>
          <p:cNvSpPr/>
          <p:nvPr/>
        </p:nvSpPr>
        <p:spPr>
          <a:xfrm>
            <a:off x="796409" y="2683669"/>
            <a:ext cx="6274475"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FastAPI:</a:t>
            </a:r>
            <a:r>
              <a:rPr lang="en-US" sz="1200" dirty="0">
                <a:solidFill>
                  <a:srgbClr val="666666"/>
                </a:solidFill>
                <a:latin typeface="Montserrat" pitchFamily="34" charset="0"/>
                <a:ea typeface="Montserrat" pitchFamily="34" charset="-122"/>
                <a:cs typeface="Montserrat" pitchFamily="34" charset="-120"/>
              </a:rPr>
              <a:t> High-performance async web framework for REST APIs with automatic OpenAPI documentation</a:t>
            </a:r>
            <a:endParaRPr lang="en-US" sz="1200" dirty="0"/>
          </a:p>
        </p:txBody>
      </p:sp>
      <p:sp>
        <p:nvSpPr>
          <p:cNvPr id="7" name="Text 5"/>
          <p:cNvSpPr/>
          <p:nvPr/>
        </p:nvSpPr>
        <p:spPr>
          <a:xfrm>
            <a:off x="796409" y="3243620"/>
            <a:ext cx="6274475"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Pydantic:</a:t>
            </a:r>
            <a:r>
              <a:rPr lang="en-US" sz="1200" dirty="0">
                <a:solidFill>
                  <a:srgbClr val="666666"/>
                </a:solidFill>
                <a:latin typeface="Montserrat" pitchFamily="34" charset="0"/>
                <a:ea typeface="Montserrat" pitchFamily="34" charset="-122"/>
                <a:cs typeface="Montserrat" pitchFamily="34" charset="-120"/>
              </a:rPr>
              <a:t> Data validation and settings management using Python type hints</a:t>
            </a:r>
            <a:endParaRPr lang="en-US" sz="1200" dirty="0"/>
          </a:p>
        </p:txBody>
      </p:sp>
      <p:sp>
        <p:nvSpPr>
          <p:cNvPr id="8" name="Text 6"/>
          <p:cNvSpPr/>
          <p:nvPr/>
        </p:nvSpPr>
        <p:spPr>
          <a:xfrm>
            <a:off x="796409" y="3803571"/>
            <a:ext cx="6274475"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SQLAlchemy:</a:t>
            </a:r>
            <a:r>
              <a:rPr lang="en-US" sz="1200" dirty="0">
                <a:solidFill>
                  <a:srgbClr val="666666"/>
                </a:solidFill>
                <a:latin typeface="Montserrat" pitchFamily="34" charset="0"/>
                <a:ea typeface="Montserrat" pitchFamily="34" charset="-122"/>
                <a:cs typeface="Montserrat" pitchFamily="34" charset="-120"/>
              </a:rPr>
              <a:t> ORM for database interactions with migration management via Alembic</a:t>
            </a:r>
            <a:endParaRPr lang="en-US" sz="1200" dirty="0"/>
          </a:p>
        </p:txBody>
      </p:sp>
      <p:sp>
        <p:nvSpPr>
          <p:cNvPr id="9" name="Text 7"/>
          <p:cNvSpPr/>
          <p:nvPr/>
        </p:nvSpPr>
        <p:spPr>
          <a:xfrm>
            <a:off x="796409" y="4363522"/>
            <a:ext cx="6274475" cy="252413"/>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Celery:</a:t>
            </a:r>
            <a:r>
              <a:rPr lang="en-US" sz="1200" dirty="0">
                <a:solidFill>
                  <a:srgbClr val="666666"/>
                </a:solidFill>
                <a:latin typeface="Montserrat" pitchFamily="34" charset="0"/>
                <a:ea typeface="Montserrat" pitchFamily="34" charset="-122"/>
                <a:cs typeface="Montserrat" pitchFamily="34" charset="-120"/>
              </a:rPr>
              <a:t> Distributed task queue for async processing with Redis broker</a:t>
            </a:r>
            <a:endParaRPr lang="en-US" sz="1200" dirty="0"/>
          </a:p>
        </p:txBody>
      </p:sp>
      <p:sp>
        <p:nvSpPr>
          <p:cNvPr id="10" name="Shape 8"/>
          <p:cNvSpPr/>
          <p:nvPr/>
        </p:nvSpPr>
        <p:spPr>
          <a:xfrm>
            <a:off x="7394019" y="2177058"/>
            <a:ext cx="6605349" cy="2856667"/>
          </a:xfrm>
          <a:prstGeom prst="roundRect">
            <a:avLst>
              <a:gd name="adj" fmla="val 2320"/>
            </a:avLst>
          </a:prstGeom>
          <a:solidFill>
            <a:srgbClr val="CEF3FD"/>
          </a:solidFill>
          <a:ln w="7620">
            <a:solidFill>
              <a:srgbClr val="B4D9E3"/>
            </a:solidFill>
            <a:prstDash val="solid"/>
          </a:ln>
        </p:spPr>
      </p:sp>
      <p:sp>
        <p:nvSpPr>
          <p:cNvPr id="11" name="Text 9"/>
          <p:cNvSpPr/>
          <p:nvPr/>
        </p:nvSpPr>
        <p:spPr>
          <a:xfrm>
            <a:off x="7559397" y="2342436"/>
            <a:ext cx="2368272" cy="246578"/>
          </a:xfrm>
          <a:prstGeom prst="rect">
            <a:avLst/>
          </a:prstGeom>
          <a:noFill/>
          <a:ln/>
        </p:spPr>
        <p:txBody>
          <a:bodyPr wrap="none" lIns="0" tIns="0" rIns="0" bIns="0" rtlCol="0" anchor="t"/>
          <a:lstStyle/>
          <a:p>
            <a:pPr marL="0" indent="0" algn="l">
              <a:lnSpc>
                <a:spcPts val="1900"/>
              </a:lnSpc>
              <a:buNone/>
            </a:pPr>
            <a:r>
              <a:rPr lang="en-US" sz="1550" b="1" dirty="0">
                <a:solidFill>
                  <a:srgbClr val="666666"/>
                </a:solidFill>
                <a:latin typeface="Barlow Bold" pitchFamily="34" charset="0"/>
                <a:ea typeface="Barlow Bold" pitchFamily="34" charset="-122"/>
                <a:cs typeface="Barlow Bold" pitchFamily="34" charset="-120"/>
              </a:rPr>
              <a:t>Data Processing &amp; Analysis</a:t>
            </a:r>
            <a:endParaRPr lang="en-US" sz="1550" dirty="0"/>
          </a:p>
        </p:txBody>
      </p:sp>
      <p:sp>
        <p:nvSpPr>
          <p:cNvPr id="12" name="Text 10"/>
          <p:cNvSpPr/>
          <p:nvPr/>
        </p:nvSpPr>
        <p:spPr>
          <a:xfrm>
            <a:off x="7559397" y="2683669"/>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Pandas:</a:t>
            </a:r>
            <a:r>
              <a:rPr lang="en-US" sz="1200" dirty="0">
                <a:solidFill>
                  <a:srgbClr val="666666"/>
                </a:solidFill>
                <a:latin typeface="Montserrat" pitchFamily="34" charset="0"/>
                <a:ea typeface="Montserrat" pitchFamily="34" charset="-122"/>
                <a:cs typeface="Montserrat" pitchFamily="34" charset="-120"/>
              </a:rPr>
              <a:t> DataFrames for transaction data manipulation, filtering, and transformation</a:t>
            </a:r>
            <a:endParaRPr lang="en-US" sz="1200" dirty="0"/>
          </a:p>
        </p:txBody>
      </p:sp>
      <p:sp>
        <p:nvSpPr>
          <p:cNvPr id="13" name="Text 11"/>
          <p:cNvSpPr/>
          <p:nvPr/>
        </p:nvSpPr>
        <p:spPr>
          <a:xfrm>
            <a:off x="7559397" y="3243620"/>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NumPy:</a:t>
            </a:r>
            <a:r>
              <a:rPr lang="en-US" sz="1200" dirty="0">
                <a:solidFill>
                  <a:srgbClr val="666666"/>
                </a:solidFill>
                <a:latin typeface="Montserrat" pitchFamily="34" charset="0"/>
                <a:ea typeface="Montserrat" pitchFamily="34" charset="-122"/>
                <a:cs typeface="Montserrat" pitchFamily="34" charset="-120"/>
              </a:rPr>
              <a:t> Numerical computing for matching score calculations and statistical analysis</a:t>
            </a:r>
            <a:endParaRPr lang="en-US" sz="1200" dirty="0"/>
          </a:p>
        </p:txBody>
      </p:sp>
      <p:sp>
        <p:nvSpPr>
          <p:cNvPr id="14" name="Text 12"/>
          <p:cNvSpPr/>
          <p:nvPr/>
        </p:nvSpPr>
        <p:spPr>
          <a:xfrm>
            <a:off x="7559397" y="3803571"/>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Apache Beam:</a:t>
            </a:r>
            <a:r>
              <a:rPr lang="en-US" sz="1200" dirty="0">
                <a:solidFill>
                  <a:srgbClr val="666666"/>
                </a:solidFill>
                <a:latin typeface="Montserrat" pitchFamily="34" charset="0"/>
                <a:ea typeface="Montserrat" pitchFamily="34" charset="-122"/>
                <a:cs typeface="Montserrat" pitchFamily="34" charset="-120"/>
              </a:rPr>
              <a:t> Unified programming model for batch and streaming data processing pipelines</a:t>
            </a:r>
            <a:endParaRPr lang="en-US" sz="1200" dirty="0"/>
          </a:p>
        </p:txBody>
      </p:sp>
      <p:sp>
        <p:nvSpPr>
          <p:cNvPr id="15" name="Text 13"/>
          <p:cNvSpPr/>
          <p:nvPr/>
        </p:nvSpPr>
        <p:spPr>
          <a:xfrm>
            <a:off x="7559397" y="4363522"/>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FuzzyWuzzy:</a:t>
            </a:r>
            <a:r>
              <a:rPr lang="en-US" sz="1200" dirty="0">
                <a:solidFill>
                  <a:srgbClr val="666666"/>
                </a:solidFill>
                <a:latin typeface="Montserrat" pitchFamily="34" charset="0"/>
                <a:ea typeface="Montserrat" pitchFamily="34" charset="-122"/>
                <a:cs typeface="Montserrat" pitchFamily="34" charset="-120"/>
              </a:rPr>
              <a:t> String matching library for comparing transaction descriptions</a:t>
            </a:r>
            <a:endParaRPr lang="en-US" sz="1200" dirty="0"/>
          </a:p>
        </p:txBody>
      </p:sp>
      <p:sp>
        <p:nvSpPr>
          <p:cNvPr id="16" name="Shape 14"/>
          <p:cNvSpPr/>
          <p:nvPr/>
        </p:nvSpPr>
        <p:spPr>
          <a:xfrm>
            <a:off x="631031" y="5191482"/>
            <a:ext cx="6605230" cy="2351842"/>
          </a:xfrm>
          <a:prstGeom prst="roundRect">
            <a:avLst>
              <a:gd name="adj" fmla="val 2818"/>
            </a:avLst>
          </a:prstGeom>
          <a:solidFill>
            <a:srgbClr val="CEF3FD"/>
          </a:solidFill>
          <a:ln w="7620">
            <a:solidFill>
              <a:srgbClr val="B4D9E3"/>
            </a:solidFill>
            <a:prstDash val="solid"/>
          </a:ln>
        </p:spPr>
      </p:sp>
      <p:sp>
        <p:nvSpPr>
          <p:cNvPr id="17" name="Text 15"/>
          <p:cNvSpPr/>
          <p:nvPr/>
        </p:nvSpPr>
        <p:spPr>
          <a:xfrm>
            <a:off x="796409" y="5356860"/>
            <a:ext cx="1972270" cy="246578"/>
          </a:xfrm>
          <a:prstGeom prst="rect">
            <a:avLst/>
          </a:prstGeom>
          <a:noFill/>
          <a:ln/>
        </p:spPr>
        <p:txBody>
          <a:bodyPr wrap="none" lIns="0" tIns="0" rIns="0" bIns="0" rtlCol="0" anchor="t"/>
          <a:lstStyle/>
          <a:p>
            <a:pPr marL="0" indent="0" algn="l">
              <a:lnSpc>
                <a:spcPts val="1900"/>
              </a:lnSpc>
              <a:buNone/>
            </a:pPr>
            <a:r>
              <a:rPr lang="en-US" sz="1550" b="1" dirty="0">
                <a:solidFill>
                  <a:srgbClr val="666666"/>
                </a:solidFill>
                <a:latin typeface="Barlow Bold" pitchFamily="34" charset="0"/>
                <a:ea typeface="Barlow Bold" pitchFamily="34" charset="-122"/>
                <a:cs typeface="Barlow Bold" pitchFamily="34" charset="-120"/>
              </a:rPr>
              <a:t>AI &amp; Machine Learning</a:t>
            </a:r>
            <a:endParaRPr lang="en-US" sz="1550" dirty="0"/>
          </a:p>
        </p:txBody>
      </p:sp>
      <p:sp>
        <p:nvSpPr>
          <p:cNvPr id="18" name="Text 16"/>
          <p:cNvSpPr/>
          <p:nvPr/>
        </p:nvSpPr>
        <p:spPr>
          <a:xfrm>
            <a:off x="796409" y="5698093"/>
            <a:ext cx="6274475"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google-cloud-aiplatform:</a:t>
            </a:r>
            <a:r>
              <a:rPr lang="en-US" sz="1200" dirty="0">
                <a:solidFill>
                  <a:srgbClr val="666666"/>
                </a:solidFill>
                <a:latin typeface="Montserrat" pitchFamily="34" charset="0"/>
                <a:ea typeface="Montserrat" pitchFamily="34" charset="-122"/>
                <a:cs typeface="Montserrat" pitchFamily="34" charset="-120"/>
              </a:rPr>
              <a:t> Vertex AI SDK for Gemini model integration and predictions</a:t>
            </a:r>
            <a:endParaRPr lang="en-US" sz="1200" dirty="0"/>
          </a:p>
        </p:txBody>
      </p:sp>
      <p:sp>
        <p:nvSpPr>
          <p:cNvPr id="19" name="Text 17"/>
          <p:cNvSpPr/>
          <p:nvPr/>
        </p:nvSpPr>
        <p:spPr>
          <a:xfrm>
            <a:off x="796409" y="6258044"/>
            <a:ext cx="6274475"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LangChain:</a:t>
            </a:r>
            <a:r>
              <a:rPr lang="en-US" sz="1200" dirty="0">
                <a:solidFill>
                  <a:srgbClr val="666666"/>
                </a:solidFill>
                <a:latin typeface="Montserrat" pitchFamily="34" charset="0"/>
                <a:ea typeface="Montserrat" pitchFamily="34" charset="-122"/>
                <a:cs typeface="Montserrat" pitchFamily="34" charset="-120"/>
              </a:rPr>
              <a:t> Framework for building LLM-powered applications with prompt engineering</a:t>
            </a:r>
            <a:endParaRPr lang="en-US" sz="1200" dirty="0"/>
          </a:p>
        </p:txBody>
      </p:sp>
      <p:sp>
        <p:nvSpPr>
          <p:cNvPr id="20" name="Text 18"/>
          <p:cNvSpPr/>
          <p:nvPr/>
        </p:nvSpPr>
        <p:spPr>
          <a:xfrm>
            <a:off x="796409" y="6817995"/>
            <a:ext cx="6274475" cy="252413"/>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scikit-learn:</a:t>
            </a:r>
            <a:r>
              <a:rPr lang="en-US" sz="1200" dirty="0">
                <a:solidFill>
                  <a:srgbClr val="666666"/>
                </a:solidFill>
                <a:latin typeface="Montserrat" pitchFamily="34" charset="0"/>
                <a:ea typeface="Montserrat" pitchFamily="34" charset="-122"/>
                <a:cs typeface="Montserrat" pitchFamily="34" charset="-120"/>
              </a:rPr>
              <a:t> Traditional ML algorithms for classification and clustering tasks</a:t>
            </a:r>
            <a:endParaRPr lang="en-US" sz="1200" dirty="0"/>
          </a:p>
        </p:txBody>
      </p:sp>
      <p:sp>
        <p:nvSpPr>
          <p:cNvPr id="21" name="Text 19"/>
          <p:cNvSpPr/>
          <p:nvPr/>
        </p:nvSpPr>
        <p:spPr>
          <a:xfrm>
            <a:off x="796409" y="7125533"/>
            <a:ext cx="6274475" cy="252413"/>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TensorFlow:</a:t>
            </a:r>
            <a:r>
              <a:rPr lang="en-US" sz="1200" dirty="0">
                <a:solidFill>
                  <a:srgbClr val="666666"/>
                </a:solidFill>
                <a:latin typeface="Montserrat" pitchFamily="34" charset="0"/>
                <a:ea typeface="Montserrat" pitchFamily="34" charset="-122"/>
                <a:cs typeface="Montserrat" pitchFamily="34" charset="-120"/>
              </a:rPr>
              <a:t> Deep learning framework for custom neural network models</a:t>
            </a:r>
            <a:endParaRPr lang="en-US" sz="1200" dirty="0"/>
          </a:p>
        </p:txBody>
      </p:sp>
      <p:sp>
        <p:nvSpPr>
          <p:cNvPr id="22" name="Shape 20"/>
          <p:cNvSpPr/>
          <p:nvPr/>
        </p:nvSpPr>
        <p:spPr>
          <a:xfrm>
            <a:off x="7394019" y="5191482"/>
            <a:ext cx="6605349" cy="2351842"/>
          </a:xfrm>
          <a:prstGeom prst="roundRect">
            <a:avLst>
              <a:gd name="adj" fmla="val 2818"/>
            </a:avLst>
          </a:prstGeom>
          <a:solidFill>
            <a:srgbClr val="CEF3FD"/>
          </a:solidFill>
          <a:ln w="7620">
            <a:solidFill>
              <a:srgbClr val="B4D9E3"/>
            </a:solidFill>
            <a:prstDash val="solid"/>
          </a:ln>
        </p:spPr>
      </p:sp>
      <p:sp>
        <p:nvSpPr>
          <p:cNvPr id="23" name="Text 21"/>
          <p:cNvSpPr/>
          <p:nvPr/>
        </p:nvSpPr>
        <p:spPr>
          <a:xfrm>
            <a:off x="7559397" y="5356860"/>
            <a:ext cx="2263378" cy="246578"/>
          </a:xfrm>
          <a:prstGeom prst="rect">
            <a:avLst/>
          </a:prstGeom>
          <a:noFill/>
          <a:ln/>
        </p:spPr>
        <p:txBody>
          <a:bodyPr wrap="none" lIns="0" tIns="0" rIns="0" bIns="0" rtlCol="0" anchor="t"/>
          <a:lstStyle/>
          <a:p>
            <a:pPr marL="0" indent="0" algn="l">
              <a:lnSpc>
                <a:spcPts val="1900"/>
              </a:lnSpc>
              <a:buNone/>
            </a:pPr>
            <a:r>
              <a:rPr lang="en-US" sz="1550" b="1" dirty="0">
                <a:solidFill>
                  <a:srgbClr val="666666"/>
                </a:solidFill>
                <a:latin typeface="Barlow Bold" pitchFamily="34" charset="0"/>
                <a:ea typeface="Barlow Bold" pitchFamily="34" charset="-122"/>
                <a:cs typeface="Barlow Bold" pitchFamily="34" charset="-120"/>
              </a:rPr>
              <a:t>GCP Integration &amp; Utilities</a:t>
            </a:r>
            <a:endParaRPr lang="en-US" sz="1550" dirty="0"/>
          </a:p>
        </p:txBody>
      </p:sp>
      <p:sp>
        <p:nvSpPr>
          <p:cNvPr id="24" name="Text 22"/>
          <p:cNvSpPr/>
          <p:nvPr/>
        </p:nvSpPr>
        <p:spPr>
          <a:xfrm>
            <a:off x="7559397" y="5698093"/>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google-cloud-storage:</a:t>
            </a:r>
            <a:r>
              <a:rPr lang="en-US" sz="1200" dirty="0">
                <a:solidFill>
                  <a:srgbClr val="666666"/>
                </a:solidFill>
                <a:latin typeface="Montserrat" pitchFamily="34" charset="0"/>
                <a:ea typeface="Montserrat" pitchFamily="34" charset="-122"/>
                <a:cs typeface="Montserrat" pitchFamily="34" charset="-120"/>
              </a:rPr>
              <a:t> Cloud Storage client for file operations and bucket management</a:t>
            </a:r>
            <a:endParaRPr lang="en-US" sz="1200" dirty="0"/>
          </a:p>
        </p:txBody>
      </p:sp>
      <p:sp>
        <p:nvSpPr>
          <p:cNvPr id="25" name="Text 23"/>
          <p:cNvSpPr/>
          <p:nvPr/>
        </p:nvSpPr>
        <p:spPr>
          <a:xfrm>
            <a:off x="7559397" y="6258044"/>
            <a:ext cx="6274594" cy="50482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google-cloud-pubsub:</a:t>
            </a:r>
            <a:r>
              <a:rPr lang="en-US" sz="1200" dirty="0">
                <a:solidFill>
                  <a:srgbClr val="666666"/>
                </a:solidFill>
                <a:latin typeface="Montserrat" pitchFamily="34" charset="0"/>
                <a:ea typeface="Montserrat" pitchFamily="34" charset="-122"/>
                <a:cs typeface="Montserrat" pitchFamily="34" charset="-120"/>
              </a:rPr>
              <a:t> Messaging service client for event-driven architecture</a:t>
            </a:r>
            <a:endParaRPr lang="en-US" sz="1200" dirty="0"/>
          </a:p>
        </p:txBody>
      </p:sp>
      <p:sp>
        <p:nvSpPr>
          <p:cNvPr id="26" name="Text 24"/>
          <p:cNvSpPr/>
          <p:nvPr/>
        </p:nvSpPr>
        <p:spPr>
          <a:xfrm>
            <a:off x="7559397" y="6817995"/>
            <a:ext cx="6274594" cy="252413"/>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google-cloud-sql:</a:t>
            </a:r>
            <a:r>
              <a:rPr lang="en-US" sz="1200" dirty="0">
                <a:solidFill>
                  <a:srgbClr val="666666"/>
                </a:solidFill>
                <a:latin typeface="Montserrat" pitchFamily="34" charset="0"/>
                <a:ea typeface="Montserrat" pitchFamily="34" charset="-122"/>
                <a:cs typeface="Montserrat" pitchFamily="34" charset="-120"/>
              </a:rPr>
              <a:t> Cloud SQL connectors with connection pooling</a:t>
            </a:r>
            <a:endParaRPr lang="en-US" sz="1200" dirty="0"/>
          </a:p>
        </p:txBody>
      </p:sp>
      <p:sp>
        <p:nvSpPr>
          <p:cNvPr id="27" name="Text 25"/>
          <p:cNvSpPr/>
          <p:nvPr/>
        </p:nvSpPr>
        <p:spPr>
          <a:xfrm>
            <a:off x="7559397" y="7125533"/>
            <a:ext cx="6274594" cy="252413"/>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666666"/>
                </a:solidFill>
                <a:latin typeface="Montserrat" pitchFamily="34" charset="0"/>
                <a:ea typeface="Montserrat" pitchFamily="34" charset="-122"/>
                <a:cs typeface="Montserrat" pitchFamily="34" charset="-120"/>
              </a:rPr>
              <a:t>google-cloud-documentai:</a:t>
            </a:r>
            <a:r>
              <a:rPr lang="en-US" sz="1200" dirty="0">
                <a:solidFill>
                  <a:srgbClr val="666666"/>
                </a:solidFill>
                <a:latin typeface="Montserrat" pitchFamily="34" charset="0"/>
                <a:ea typeface="Montserrat" pitchFamily="34" charset="-122"/>
                <a:cs typeface="Montserrat" pitchFamily="34" charset="-120"/>
              </a:rPr>
              <a:t> Document AI client for PDF parsing and OCR</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3281</Words>
  <Application>Microsoft Office PowerPoint</Application>
  <PresentationFormat>Custom</PresentationFormat>
  <Paragraphs>202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Montserrat</vt:lpstr>
      <vt:lpstr>Barlow Bold</vt:lpstr>
      <vt:lpstr>Arial</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Geeta Bachaspati</cp:lastModifiedBy>
  <cp:revision>3</cp:revision>
  <dcterms:created xsi:type="dcterms:W3CDTF">2025-11-30T15:52:41Z</dcterms:created>
  <dcterms:modified xsi:type="dcterms:W3CDTF">2025-12-01T16:56:00Z</dcterms:modified>
</cp:coreProperties>
</file>